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7"/>
  </p:notesMasterIdLst>
  <p:sldIdLst>
    <p:sldId id="394" r:id="rId3"/>
    <p:sldId id="258" r:id="rId4"/>
    <p:sldId id="275" r:id="rId5"/>
    <p:sldId id="279" r:id="rId6"/>
    <p:sldId id="280" r:id="rId7"/>
    <p:sldId id="281" r:id="rId8"/>
    <p:sldId id="301" r:id="rId9"/>
    <p:sldId id="302" r:id="rId10"/>
    <p:sldId id="305" r:id="rId11"/>
    <p:sldId id="308" r:id="rId12"/>
    <p:sldId id="383" r:id="rId13"/>
    <p:sldId id="392" r:id="rId14"/>
    <p:sldId id="314" r:id="rId15"/>
    <p:sldId id="395"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Rg st="2" end="14"/>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B8A"/>
    <a:srgbClr val="E9EF99"/>
    <a:srgbClr val="736B41"/>
    <a:srgbClr val="FF0066"/>
    <a:srgbClr val="5075B0"/>
    <a:srgbClr val="8EA6CC"/>
    <a:srgbClr val="1F497D"/>
    <a:srgbClr val="BFBFBF"/>
    <a:srgbClr val="FFFFFF"/>
    <a:srgbClr val="8E8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94671" autoAdjust="0"/>
  </p:normalViewPr>
  <p:slideViewPr>
    <p:cSldViewPr>
      <p:cViewPr>
        <p:scale>
          <a:sx n="70" d="100"/>
          <a:sy n="70" d="100"/>
        </p:scale>
        <p:origin x="-115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456D47-F401-4E78-A8F9-835037847672}" type="datetimeFigureOut">
              <a:rPr lang="en-IN" smtClean="0"/>
              <a:pPr/>
              <a:t>30-01-2014</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DADDF-F9AC-4104-928E-6520AE871622}" type="slidenum">
              <a:rPr lang="en-IN" smtClean="0"/>
              <a:pPr/>
              <a:t>‹#›</a:t>
            </a:fld>
            <a:endParaRPr lang="en-IN" dirty="0"/>
          </a:p>
        </p:txBody>
      </p:sp>
    </p:spTree>
    <p:extLst>
      <p:ext uri="{BB962C8B-B14F-4D97-AF65-F5344CB8AC3E}">
        <p14:creationId xmlns:p14="http://schemas.microsoft.com/office/powerpoint/2010/main" val="250541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10</a:t>
            </a:fld>
            <a:endParaRPr lang="en-IN" dirty="0"/>
          </a:p>
        </p:txBody>
      </p:sp>
    </p:spTree>
    <p:extLst>
      <p:ext uri="{BB962C8B-B14F-4D97-AF65-F5344CB8AC3E}">
        <p14:creationId xmlns:p14="http://schemas.microsoft.com/office/powerpoint/2010/main" val="51635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11</a:t>
            </a:fld>
            <a:endParaRPr lang="en-IN" dirty="0"/>
          </a:p>
        </p:txBody>
      </p:sp>
    </p:spTree>
    <p:extLst>
      <p:ext uri="{BB962C8B-B14F-4D97-AF65-F5344CB8AC3E}">
        <p14:creationId xmlns:p14="http://schemas.microsoft.com/office/powerpoint/2010/main" val="42266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12</a:t>
            </a:fld>
            <a:endParaRPr lang="en-IN" dirty="0"/>
          </a:p>
        </p:txBody>
      </p:sp>
    </p:spTree>
    <p:extLst>
      <p:ext uri="{BB962C8B-B14F-4D97-AF65-F5344CB8AC3E}">
        <p14:creationId xmlns:p14="http://schemas.microsoft.com/office/powerpoint/2010/main" val="19073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13</a:t>
            </a:fld>
            <a:endParaRPr lang="en-IN" dirty="0"/>
          </a:p>
        </p:txBody>
      </p:sp>
    </p:spTree>
    <p:extLst>
      <p:ext uri="{BB962C8B-B14F-4D97-AF65-F5344CB8AC3E}">
        <p14:creationId xmlns:p14="http://schemas.microsoft.com/office/powerpoint/2010/main" val="3210031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14</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2</a:t>
            </a:fld>
            <a:endParaRPr lang="en-IN" dirty="0"/>
          </a:p>
        </p:txBody>
      </p:sp>
    </p:spTree>
    <p:extLst>
      <p:ext uri="{BB962C8B-B14F-4D97-AF65-F5344CB8AC3E}">
        <p14:creationId xmlns:p14="http://schemas.microsoft.com/office/powerpoint/2010/main" val="299050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3</a:t>
            </a:fld>
            <a:endParaRPr lang="en-IN" dirty="0"/>
          </a:p>
        </p:txBody>
      </p:sp>
    </p:spTree>
    <p:extLst>
      <p:ext uri="{BB962C8B-B14F-4D97-AF65-F5344CB8AC3E}">
        <p14:creationId xmlns:p14="http://schemas.microsoft.com/office/powerpoint/2010/main" val="392245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4</a:t>
            </a:fld>
            <a:endParaRPr lang="en-IN" dirty="0"/>
          </a:p>
        </p:txBody>
      </p:sp>
    </p:spTree>
    <p:extLst>
      <p:ext uri="{BB962C8B-B14F-4D97-AF65-F5344CB8AC3E}">
        <p14:creationId xmlns:p14="http://schemas.microsoft.com/office/powerpoint/2010/main" val="66474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5</a:t>
            </a:fld>
            <a:endParaRPr lang="en-IN" dirty="0"/>
          </a:p>
        </p:txBody>
      </p:sp>
    </p:spTree>
    <p:extLst>
      <p:ext uri="{BB962C8B-B14F-4D97-AF65-F5344CB8AC3E}">
        <p14:creationId xmlns:p14="http://schemas.microsoft.com/office/powerpoint/2010/main" val="171847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6</a:t>
            </a:fld>
            <a:endParaRPr lang="en-IN" dirty="0"/>
          </a:p>
        </p:txBody>
      </p:sp>
    </p:spTree>
    <p:extLst>
      <p:ext uri="{BB962C8B-B14F-4D97-AF65-F5344CB8AC3E}">
        <p14:creationId xmlns:p14="http://schemas.microsoft.com/office/powerpoint/2010/main" val="305218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7</a:t>
            </a:fld>
            <a:endParaRPr lang="en-IN" dirty="0"/>
          </a:p>
        </p:txBody>
      </p:sp>
    </p:spTree>
    <p:extLst>
      <p:ext uri="{BB962C8B-B14F-4D97-AF65-F5344CB8AC3E}">
        <p14:creationId xmlns:p14="http://schemas.microsoft.com/office/powerpoint/2010/main" val="338215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8</a:t>
            </a:fld>
            <a:endParaRPr lang="en-IN" dirty="0"/>
          </a:p>
        </p:txBody>
      </p:sp>
    </p:spTree>
    <p:extLst>
      <p:ext uri="{BB962C8B-B14F-4D97-AF65-F5344CB8AC3E}">
        <p14:creationId xmlns:p14="http://schemas.microsoft.com/office/powerpoint/2010/main" val="208482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DADDF-F9AC-4104-928E-6520AE871622}" type="slidenum">
              <a:rPr lang="en-IN" smtClean="0"/>
              <a:pPr/>
              <a:t>9</a:t>
            </a:fld>
            <a:endParaRPr lang="en-IN" dirty="0"/>
          </a:p>
        </p:txBody>
      </p:sp>
    </p:spTree>
    <p:extLst>
      <p:ext uri="{BB962C8B-B14F-4D97-AF65-F5344CB8AC3E}">
        <p14:creationId xmlns:p14="http://schemas.microsoft.com/office/powerpoint/2010/main" val="54184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74789F3-B5C8-4A32-B7A2-C65543D3CE0C}" type="datetime1">
              <a:rPr lang="en-IN" smtClean="0"/>
              <a:t>30-01-2014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F85371-189A-4B77-9E2F-C0D2EABEE483}" type="datetime1">
              <a:rPr lang="en-IN" smtClean="0"/>
              <a:t>30-01-2014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36E7AE2-DC49-4E67-BE7A-FE50CBA552C5}" type="datetime1">
              <a:rPr lang="en-IN" smtClean="0"/>
              <a:t>30-01-2014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576B0C8-A901-462E-9776-4F57FA00B2CF}" type="datetime1">
              <a:rPr lang="en-IN" smtClean="0">
                <a:solidFill>
                  <a:prstClr val="black">
                    <a:tint val="75000"/>
                  </a:prstClr>
                </a:solidFill>
              </a:rPr>
              <a:pPr/>
              <a:t>30-01-2014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57103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6824306-DC1F-4341-97B2-F6A695BB231C}" type="datetime1">
              <a:rPr lang="en-IN" smtClean="0">
                <a:solidFill>
                  <a:prstClr val="black">
                    <a:tint val="75000"/>
                  </a:prstClr>
                </a:solidFill>
              </a:rPr>
              <a:pPr/>
              <a:t>30-01-2014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155150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8095D-385E-4795-873C-7EA6DC69279A}" type="datetime1">
              <a:rPr lang="en-IN" smtClean="0">
                <a:solidFill>
                  <a:prstClr val="black">
                    <a:tint val="75000"/>
                  </a:prstClr>
                </a:solidFill>
              </a:rPr>
              <a:pPr/>
              <a:t>30-01-2014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633914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82A74D2-1A88-4CA4-9FA7-A697C41F9F78}" type="datetime1">
              <a:rPr lang="en-IN" smtClean="0">
                <a:solidFill>
                  <a:prstClr val="black">
                    <a:tint val="75000"/>
                  </a:prstClr>
                </a:solidFill>
              </a:rPr>
              <a:pPr/>
              <a:t>30-01-2014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185848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FB20AC8-5400-44C6-B8F2-E92AA129DC43}" type="datetime1">
              <a:rPr lang="en-IN" smtClean="0">
                <a:solidFill>
                  <a:prstClr val="black">
                    <a:tint val="75000"/>
                  </a:prstClr>
                </a:solidFill>
              </a:rPr>
              <a:pPr/>
              <a:t>30-01-2014</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812280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A53807-4D85-4275-8F2C-B7B7C29F3664}" type="datetime1">
              <a:rPr lang="en-IN" smtClean="0">
                <a:solidFill>
                  <a:prstClr val="black">
                    <a:tint val="75000"/>
                  </a:prstClr>
                </a:solidFill>
              </a:rPr>
              <a:pPr/>
              <a:t>30-01-2014</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447137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p>
            <a:fld id="{99AF2952-80D6-45EE-A9B6-CB4647AE968C}" type="datetime1">
              <a:rPr lang="en-IN" smtClean="0">
                <a:solidFill>
                  <a:prstClr val="black">
                    <a:tint val="75000"/>
                  </a:prstClr>
                </a:solidFill>
              </a:rPr>
              <a:pPr/>
              <a:t>30-01-2014</a:t>
            </a:fld>
            <a:endParaRPr lang="en-IN" dirty="0">
              <a:solidFill>
                <a:prstClr val="black">
                  <a:tint val="75000"/>
                </a:prstClr>
              </a:solidFill>
            </a:endParaRPr>
          </a:p>
        </p:txBody>
      </p:sp>
      <p:sp>
        <p:nvSpPr>
          <p:cNvPr id="3" name="Footer Placeholder 2"/>
          <p:cNvSpPr>
            <a:spLocks noGrp="1"/>
          </p:cNvSpPr>
          <p:nvPr>
            <p:ph type="ftr" sz="quarter" idx="11"/>
          </p:nvPr>
        </p:nvSpPr>
        <p:spPr>
          <a:xfrm>
            <a:off x="2753798" y="6592267"/>
            <a:ext cx="3636404" cy="365125"/>
          </a:xfrm>
        </p:spPr>
        <p:txBody>
          <a:bodyPr/>
          <a:lstStyle>
            <a:lvl1pPr algn="l">
              <a:defRPr/>
            </a:lvl1p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a:xfrm>
            <a:off x="7010400" y="6592267"/>
            <a:ext cx="2133600" cy="365125"/>
          </a:xfrm>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7498318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D6933-FBFC-4606-93FC-289EF9F226EE}" type="datetime1">
              <a:rPr lang="en-IN" smtClean="0">
                <a:solidFill>
                  <a:prstClr val="black">
                    <a:tint val="75000"/>
                  </a:prstClr>
                </a:solidFill>
              </a:rPr>
              <a:pPr/>
              <a:t>30-01-2014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96931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2F1F8FC-9A64-425F-A32E-A900E1D4DFBF}" type="datetime1">
              <a:rPr lang="en-IN" smtClean="0"/>
              <a:t>30-01-2014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AA45C-F2AF-4086-93EB-76464083F75F}" type="datetime1">
              <a:rPr lang="en-IN" smtClean="0">
                <a:solidFill>
                  <a:prstClr val="black">
                    <a:tint val="75000"/>
                  </a:prstClr>
                </a:solidFill>
              </a:rPr>
              <a:pPr/>
              <a:t>30-01-2014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259453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5B2AB9C-4AB4-4794-8CCD-B4D47726B2B0}" type="datetime1">
              <a:rPr lang="en-IN" smtClean="0">
                <a:solidFill>
                  <a:prstClr val="black">
                    <a:tint val="75000"/>
                  </a:prstClr>
                </a:solidFill>
              </a:rPr>
              <a:pPr/>
              <a:t>30-01-2014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411857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9F18D7A-54D1-4414-8CBA-CDD0FB3D7B35}" type="datetime1">
              <a:rPr lang="en-IN" smtClean="0">
                <a:solidFill>
                  <a:prstClr val="black">
                    <a:tint val="75000"/>
                  </a:prstClr>
                </a:solidFill>
              </a:rPr>
              <a:pPr/>
              <a:t>30-01-2014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50681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25DDA-E9A6-4452-9086-4B8D9504C8B4}" type="datetime1">
              <a:rPr lang="en-IN" smtClean="0"/>
              <a:t>30-01-2014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2E6B549-D11D-46B9-89AF-7E6D29D59370}" type="datetime1">
              <a:rPr lang="en-IN" smtClean="0"/>
              <a:t>30-01-2014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188F35B-B077-45B3-80A9-28F1E548E5A9}" type="datetime1">
              <a:rPr lang="en-IN" smtClean="0"/>
              <a:t>30-01-2014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8273D12-5BE2-4297-8A37-AD95DE666C29}" type="datetime1">
              <a:rPr lang="en-IN" smtClean="0"/>
              <a:t>30-01-2014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7AB69-28FB-4B7D-85F6-59CC9C6FE7FD}" type="datetime1">
              <a:rPr lang="en-IN" smtClean="0"/>
              <a:t>30-01-2014</a:t>
            </a:fld>
            <a:endParaRPr lang="en-IN" dirty="0"/>
          </a:p>
        </p:txBody>
      </p:sp>
      <p:sp>
        <p:nvSpPr>
          <p:cNvPr id="3" name="Footer Placeholder 2"/>
          <p:cNvSpPr>
            <a:spLocks noGrp="1"/>
          </p:cNvSpPr>
          <p:nvPr>
            <p:ph type="ftr" sz="quarter" idx="11"/>
          </p:nvPr>
        </p:nvSpPr>
        <p:spPr>
          <a:xfrm>
            <a:off x="2843808" y="6520259"/>
            <a:ext cx="3456384" cy="365125"/>
          </a:xfrm>
        </p:spPr>
        <p:txBody>
          <a:bodyPr/>
          <a:lstStyle/>
          <a:p>
            <a:endParaRPr lang="en-IN" dirty="0"/>
          </a:p>
        </p:txBody>
      </p:sp>
      <p:sp>
        <p:nvSpPr>
          <p:cNvPr id="4" name="Slide Number Placeholder 3"/>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E3E5F-1B48-4689-B6A9-26511C174B67}" type="datetime1">
              <a:rPr lang="en-IN" smtClean="0"/>
              <a:t>30-01-2014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8A9C3-5755-4467-AEFC-AD4FBC9A7479}" type="datetime1">
              <a:rPr lang="en-IN" smtClean="0"/>
              <a:t>30-01-2014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AF88C337-0D96-4E65-AAAF-B9314F08640E}"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5A9FA-2891-4326-BFC4-C8B99416B6B8}" type="datetime1">
              <a:rPr lang="en-IN" smtClean="0"/>
              <a:t>30-01-2014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8C337-0D96-4E65-AAAF-B9314F08640E}"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80D25-F2C9-4BFD-A2FE-CD3181EF9C92}" type="datetime1">
              <a:rPr lang="en-IN" smtClean="0">
                <a:solidFill>
                  <a:prstClr val="black">
                    <a:tint val="75000"/>
                  </a:prstClr>
                </a:solidFill>
                <a:ea typeface="ＭＳ Ｐゴシック" pitchFamily="34" charset="-128"/>
                <a:cs typeface="Arial" pitchFamily="34" charset="0"/>
              </a:rPr>
              <a:pPr/>
              <a:t>30-01-2014</a:t>
            </a:fld>
            <a:endParaRPr lang="en-IN" dirty="0">
              <a:solidFill>
                <a:prstClr val="black">
                  <a:tint val="75000"/>
                </a:prstClr>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a typeface="ＭＳ Ｐゴシック" pitchFamily="34" charset="-128"/>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1629D-0105-4F47-B0DE-ACF145F9EA9B}" type="slidenum">
              <a:rPr lang="en-IN" smtClean="0">
                <a:solidFill>
                  <a:prstClr val="black">
                    <a:tint val="75000"/>
                  </a:prstClr>
                </a:solidFill>
                <a:ea typeface="ＭＳ Ｐゴシック" pitchFamily="34" charset="-128"/>
                <a:cs typeface="Arial" pitchFamily="34" charset="0"/>
              </a:rPr>
              <a:pPr/>
              <a:t>‹#›</a:t>
            </a:fld>
            <a:endParaRPr lang="en-IN" dirty="0">
              <a:solidFill>
                <a:prstClr val="black">
                  <a:tint val="75000"/>
                </a:prstClr>
              </a:solidFill>
              <a:ea typeface="ＭＳ Ｐゴシック" pitchFamily="34" charset="-128"/>
              <a:cs typeface="Arial" pitchFamily="34" charset="0"/>
            </a:endParaRPr>
          </a:p>
        </p:txBody>
      </p:sp>
    </p:spTree>
    <p:extLst>
      <p:ext uri="{BB962C8B-B14F-4D97-AF65-F5344CB8AC3E}">
        <p14:creationId xmlns:p14="http://schemas.microsoft.com/office/powerpoint/2010/main" val="751996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hyperlink" Target="http://managementstudyguide.com/portal/user/registe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12.xml"/><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slideLayout" Target="../slideLayouts/slideLayout7.xml"/><Relationship Id="rId16" Type="http://schemas.openxmlformats.org/officeDocument/2006/relationships/image" Target="../media/image5.png"/><Relationship Id="rId1" Type="http://schemas.openxmlformats.org/officeDocument/2006/relationships/tags" Target="../tags/tag13.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5" Type="http://schemas.openxmlformats.org/officeDocument/2006/relationships/image" Target="../media/image3.png"/><Relationship Id="rId10" Type="http://schemas.openxmlformats.org/officeDocument/2006/relationships/image" Target="../media/image43.jpeg"/><Relationship Id="rId4" Type="http://schemas.openxmlformats.org/officeDocument/2006/relationships/image" Target="../media/image2.jpeg"/><Relationship Id="rId9" Type="http://schemas.openxmlformats.org/officeDocument/2006/relationships/image" Target="../media/image42.jpeg"/><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5.xml"/><Relationship Id="rId7" Type="http://schemas.openxmlformats.org/officeDocument/2006/relationships/image" Target="../media/image47.emf"/><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png"/><Relationship Id="rId5" Type="http://schemas.openxmlformats.org/officeDocument/2006/relationships/notesSlide" Target="../notesSlides/notesSlide13.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14.xml"/><Relationship Id="rId7" Type="http://schemas.openxmlformats.org/officeDocument/2006/relationships/slide" Target="slide2.xml"/><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image" Target="../media/image1.png"/><Relationship Id="rId5" Type="http://schemas.openxmlformats.org/officeDocument/2006/relationships/hyperlink" Target="http://managementstudyguide.com/portal/courses" TargetMode="External"/><Relationship Id="rId4" Type="http://schemas.openxmlformats.org/officeDocument/2006/relationships/hyperlink" Target="http://managementstudyguide.com/portal/user/register"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3.png"/><Relationship Id="rId2" Type="http://schemas.openxmlformats.org/officeDocument/2006/relationships/slideLayout" Target="../slideLayouts/slideLayout7.xml"/><Relationship Id="rId16" Type="http://schemas.openxmlformats.org/officeDocument/2006/relationships/image" Target="../media/image4.png"/><Relationship Id="rId1" Type="http://schemas.openxmlformats.org/officeDocument/2006/relationships/tags" Target="../tags/tag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10.pn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jpeg"/><Relationship Id="rId3" Type="http://schemas.openxmlformats.org/officeDocument/2006/relationships/notesSlide" Target="../notesSlides/notesSlide5.xml"/><Relationship Id="rId7" Type="http://schemas.openxmlformats.org/officeDocument/2006/relationships/image" Target="../media/image18.jpeg"/><Relationship Id="rId12" Type="http://schemas.openxmlformats.org/officeDocument/2006/relationships/image" Target="../media/image22.png"/><Relationship Id="rId17" Type="http://schemas.openxmlformats.org/officeDocument/2006/relationships/image" Target="../media/image5.png"/><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tags" Target="../tags/tag6.xml"/><Relationship Id="rId6" Type="http://schemas.openxmlformats.org/officeDocument/2006/relationships/image" Target="../media/image7.png"/><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2.jpeg"/><Relationship Id="rId9" Type="http://schemas.openxmlformats.org/officeDocument/2006/relationships/image" Target="../media/image15.jpe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27.jpeg"/><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jpeg"/><Relationship Id="rId9" Type="http://schemas.openxmlformats.org/officeDocument/2006/relationships/image" Target="../media/image29.jpe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7.xml"/><Relationship Id="rId7" Type="http://schemas.openxmlformats.org/officeDocument/2006/relationships/image" Target="../media/image34.gif"/><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338885" y="548680"/>
            <a:ext cx="9375381" cy="5569803"/>
            <a:chOff x="2474457" y="-1964085"/>
            <a:chExt cx="14235640" cy="4913314"/>
          </a:xfrm>
        </p:grpSpPr>
        <p:sp>
          <p:nvSpPr>
            <p:cNvPr id="10" name="Rechteck 21"/>
            <p:cNvSpPr/>
            <p:nvPr/>
          </p:nvSpPr>
          <p:spPr bwMode="auto">
            <a:xfrm>
              <a:off x="3261593" y="-1759905"/>
              <a:ext cx="13448504" cy="470913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US" sz="3200" b="1" dirty="0" smtClean="0">
                  <a:solidFill>
                    <a:srgbClr val="92D050"/>
                  </a:solidFill>
                  <a:latin typeface="FreesiaUPC" pitchFamily="34" charset="-34"/>
                  <a:ea typeface="ＭＳ Ｐゴシック" pitchFamily="34" charset="-128"/>
                  <a:cs typeface="FreesiaUPC" pitchFamily="34" charset="-34"/>
                </a:rPr>
                <a:t>Learn Management the Easy Way with the Help of Downloadable Power-point Presentations </a:t>
              </a:r>
              <a:r>
                <a:rPr lang="en-US" sz="3600" b="1" dirty="0" smtClean="0">
                  <a:solidFill>
                    <a:srgbClr val="92D050"/>
                  </a:solidFill>
                  <a:latin typeface="FreesiaUPC" pitchFamily="34" charset="-34"/>
                  <a:ea typeface="ＭＳ Ｐゴシック" pitchFamily="34" charset="-128"/>
                  <a:cs typeface="FreesiaUPC" pitchFamily="34" charset="-34"/>
                </a:rPr>
                <a:t>-</a:t>
              </a:r>
              <a:r>
                <a:rPr lang="en-US" sz="3200" b="1" dirty="0" smtClean="0">
                  <a:solidFill>
                    <a:srgbClr val="92D050"/>
                  </a:solidFill>
                  <a:latin typeface="FreesiaUPC" pitchFamily="34" charset="-34"/>
                  <a:ea typeface="ＭＳ Ｐゴシック" pitchFamily="34" charset="-128"/>
                  <a:cs typeface="FreesiaUPC" pitchFamily="34" charset="-34"/>
                </a:rPr>
                <a:t> Learn at Your Own Pace.</a:t>
              </a:r>
            </a:p>
            <a:p>
              <a:r>
                <a:rPr lang="en-US" sz="2400" b="1" dirty="0" smtClean="0">
                  <a:solidFill>
                    <a:prstClr val="white"/>
                  </a:solidFill>
                </a:rPr>
                <a:t>The </a:t>
              </a:r>
              <a:r>
                <a:rPr lang="en-US" sz="2400" b="1" dirty="0">
                  <a:solidFill>
                    <a:prstClr val="white"/>
                  </a:solidFill>
                </a:rPr>
                <a:t>Presentation contains Animation. To View the Course please run the “</a:t>
              </a:r>
              <a:r>
                <a:rPr lang="en-US" sz="3200" b="1" dirty="0">
                  <a:solidFill>
                    <a:prstClr val="white"/>
                  </a:solidFill>
                </a:rPr>
                <a:t>Slide Show</a:t>
              </a:r>
              <a:r>
                <a:rPr lang="en-US" sz="2400" b="1" dirty="0">
                  <a:solidFill>
                    <a:prstClr val="white"/>
                  </a:solidFill>
                </a:rPr>
                <a:t>”.</a:t>
              </a:r>
            </a:p>
            <a:p>
              <a:r>
                <a:rPr lang="en-US" sz="2400" b="1" dirty="0" smtClean="0">
                  <a:solidFill>
                    <a:prstClr val="white"/>
                  </a:solidFill>
                </a:rPr>
                <a:t>You </a:t>
              </a:r>
              <a:r>
                <a:rPr lang="en-US" sz="2400" b="1" dirty="0">
                  <a:solidFill>
                    <a:prstClr val="white"/>
                  </a:solidFill>
                </a:rPr>
                <a:t>Can Run the Slide Show by Using any one of the following options:</a:t>
              </a:r>
            </a:p>
            <a:p>
              <a:pPr marL="342900" indent="-342900">
                <a:buFontTx/>
                <a:buAutoNum type="arabicPeriod"/>
              </a:pPr>
              <a:r>
                <a:rPr lang="en-US" sz="2400" b="1" dirty="0">
                  <a:solidFill>
                    <a:prstClr val="white"/>
                  </a:solidFill>
                </a:rPr>
                <a:t>Click on the “</a:t>
              </a:r>
              <a:r>
                <a:rPr lang="en-US" sz="2400" b="1" dirty="0">
                  <a:solidFill>
                    <a:srgbClr val="FFFF00"/>
                  </a:solidFill>
                </a:rPr>
                <a:t>Slide Show</a:t>
              </a:r>
              <a:r>
                <a:rPr lang="en-US" sz="2400" b="1" dirty="0">
                  <a:solidFill>
                    <a:prstClr val="white"/>
                  </a:solidFill>
                </a:rPr>
                <a:t>” in top menu bar, OR</a:t>
              </a:r>
            </a:p>
            <a:p>
              <a:pPr marL="342900" indent="-342900">
                <a:buFontTx/>
                <a:buAutoNum type="arabicPeriod"/>
              </a:pPr>
              <a:r>
                <a:rPr lang="en-US" sz="2400" b="1" dirty="0">
                  <a:solidFill>
                    <a:prstClr val="white"/>
                  </a:solidFill>
                </a:rPr>
                <a:t>Press the </a:t>
              </a:r>
              <a:r>
                <a:rPr lang="en-US" sz="2400" b="1" dirty="0">
                  <a:solidFill>
                    <a:srgbClr val="FFFF00"/>
                  </a:solidFill>
                </a:rPr>
                <a:t>F5</a:t>
              </a:r>
              <a:r>
                <a:rPr lang="en-US" sz="2400" b="1" dirty="0">
                  <a:solidFill>
                    <a:prstClr val="white"/>
                  </a:solidFill>
                </a:rPr>
                <a:t> Key</a:t>
              </a:r>
              <a:endParaRPr lang="en-IN" sz="2400" b="1" dirty="0">
                <a:solidFill>
                  <a:prstClr val="white"/>
                </a:solidFill>
              </a:endParaRPr>
            </a:p>
            <a:p>
              <a:pPr>
                <a:spcAft>
                  <a:spcPts val="1200"/>
                </a:spcAft>
              </a:pPr>
              <a:endParaRPr lang="en-US" sz="3600" b="1" dirty="0" smtClean="0">
                <a:solidFill>
                  <a:srgbClr val="FFFF00"/>
                </a:solidFill>
                <a:latin typeface="FreesiaUPC" pitchFamily="34" charset="-34"/>
                <a:ea typeface="ＭＳ Ｐゴシック" pitchFamily="34" charset="-128"/>
                <a:cs typeface="FreesiaUPC" pitchFamily="34" charset="-34"/>
                <a:hlinkClick r:id="rId4"/>
              </a:endParaRPr>
            </a:p>
            <a:p>
              <a:pPr>
                <a:spcAft>
                  <a:spcPts val="1200"/>
                </a:spcAft>
              </a:pPr>
              <a:r>
                <a:rPr lang="en-US" sz="3600" b="1" dirty="0" smtClean="0">
                  <a:solidFill>
                    <a:srgbClr val="FFFF00"/>
                  </a:solidFill>
                  <a:latin typeface="FreesiaUPC" pitchFamily="34" charset="-34"/>
                  <a:ea typeface="ＭＳ Ｐゴシック" pitchFamily="34" charset="-128"/>
                  <a:cs typeface="FreesiaUPC" pitchFamily="34" charset="-34"/>
                  <a:hlinkClick r:id="rId4"/>
                </a:rPr>
                <a:t>Register Now</a:t>
              </a:r>
              <a:r>
                <a:rPr lang="en-US" sz="2800" b="1" dirty="0" smtClean="0">
                  <a:solidFill>
                    <a:prstClr val="white"/>
                  </a:solidFill>
                  <a:latin typeface="FreesiaUPC" pitchFamily="34" charset="-34"/>
                  <a:ea typeface="ＭＳ Ｐゴシック" pitchFamily="34" charset="-128"/>
                  <a:cs typeface="FreesiaUPC" pitchFamily="34" charset="-34"/>
                </a:rPr>
                <a:t> </a:t>
              </a:r>
              <a:r>
                <a:rPr lang="en-US" sz="3200" b="1" dirty="0" smtClean="0">
                  <a:solidFill>
                    <a:prstClr val="white"/>
                  </a:solidFill>
                  <a:latin typeface="FreesiaUPC" pitchFamily="34" charset="-34"/>
                  <a:ea typeface="ＭＳ Ｐゴシック" pitchFamily="34" charset="-128"/>
                  <a:cs typeface="FreesiaUPC" pitchFamily="34" charset="-34"/>
                </a:rPr>
                <a:t>&amp; Download Your Set of</a:t>
              </a:r>
              <a:r>
                <a:rPr lang="en-US" sz="2800" b="1" dirty="0" smtClean="0">
                  <a:solidFill>
                    <a:prstClr val="white"/>
                  </a:solidFill>
                  <a:latin typeface="FreesiaUPC" pitchFamily="34" charset="-34"/>
                  <a:ea typeface="ＭＳ Ｐゴシック" pitchFamily="34" charset="-128"/>
                  <a:cs typeface="FreesiaUPC" pitchFamily="34" charset="-34"/>
                </a:rPr>
                <a:t> </a:t>
              </a:r>
              <a:r>
                <a:rPr lang="en-US" sz="3200" b="1" dirty="0" smtClean="0">
                  <a:solidFill>
                    <a:prstClr val="white"/>
                  </a:solidFill>
                  <a:latin typeface="FreesiaUPC" pitchFamily="34" charset="-34"/>
                  <a:ea typeface="ＭＳ Ｐゴシック" pitchFamily="34" charset="-128"/>
                  <a:cs typeface="FreesiaUPC" pitchFamily="34" charset="-34"/>
                </a:rPr>
                <a:t>6 Free Power-point Presentations with total of more than 1,000 Sl</a:t>
              </a:r>
              <a:r>
                <a:rPr lang="en-US" sz="2800" b="1" dirty="0" smtClean="0">
                  <a:solidFill>
                    <a:prstClr val="white"/>
                  </a:solidFill>
                  <a:latin typeface="FreesiaUPC" pitchFamily="34" charset="-34"/>
                  <a:ea typeface="ＭＳ Ｐゴシック" pitchFamily="34" charset="-128"/>
                  <a:cs typeface="FreesiaUPC" pitchFamily="34" charset="-34"/>
                </a:rPr>
                <a:t>i</a:t>
              </a:r>
              <a:r>
                <a:rPr lang="en-US" sz="3200" b="1" dirty="0" smtClean="0">
                  <a:solidFill>
                    <a:prstClr val="white"/>
                  </a:solidFill>
                  <a:latin typeface="FreesiaUPC" pitchFamily="34" charset="-34"/>
                  <a:ea typeface="ＭＳ Ｐゴシック" pitchFamily="34" charset="-128"/>
                  <a:cs typeface="FreesiaUPC" pitchFamily="34" charset="-34"/>
                </a:rPr>
                <a:t>des</a:t>
              </a:r>
              <a:r>
                <a:rPr lang="en-US" sz="2800" b="1" dirty="0" smtClean="0">
                  <a:solidFill>
                    <a:prstClr val="white"/>
                  </a:solidFill>
                  <a:latin typeface="FreesiaUPC" pitchFamily="34" charset="-34"/>
                  <a:ea typeface="ＭＳ Ｐゴシック" pitchFamily="34" charset="-128"/>
                  <a:cs typeface="FreesiaUPC" pitchFamily="34" charset="-34"/>
                </a:rPr>
                <a:t>.</a:t>
              </a:r>
            </a:p>
          </p:txBody>
        </p:sp>
        <p:pic>
          <p:nvPicPr>
            <p:cNvPr id="11" name="Picture 5" descr="Tessafilm_4"/>
            <p:cNvPicPr>
              <a:picLocks noChangeAspect="1" noChangeArrowheads="1"/>
            </p:cNvPicPr>
            <p:nvPr/>
          </p:nvPicPr>
          <p:blipFill>
            <a:blip r:embed="rId5" cstate="print"/>
            <a:srcRect l="59392" b="89844"/>
            <a:stretch>
              <a:fillRect/>
            </a:stretch>
          </p:blipFill>
          <p:spPr bwMode="gray">
            <a:xfrm rot="20222041">
              <a:off x="2474457" y="-1964085"/>
              <a:ext cx="2229621" cy="525903"/>
            </a:xfrm>
            <a:prstGeom prst="rect">
              <a:avLst/>
            </a:prstGeom>
            <a:noFill/>
          </p:spPr>
        </p:pic>
      </p:grpSp>
      <p:sp>
        <p:nvSpPr>
          <p:cNvPr id="13" name="TextBox 12"/>
          <p:cNvSpPr txBox="1"/>
          <p:nvPr/>
        </p:nvSpPr>
        <p:spPr>
          <a:xfrm>
            <a:off x="395536" y="-4737"/>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219223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116632"/>
            <a:ext cx="7704856" cy="707886"/>
          </a:xfrm>
          <a:prstGeom prst="rect">
            <a:avLst/>
          </a:prstGeom>
          <a:noFill/>
        </p:spPr>
        <p:txBody>
          <a:bodyPr wrap="square" rtlCol="0">
            <a:spAutoFit/>
          </a:bodyPr>
          <a:lstStyle/>
          <a:p>
            <a:r>
              <a:rPr lang="en-US" sz="4000" dirty="0" smtClean="0">
                <a:latin typeface="Garamond" pitchFamily="18" charset="0"/>
              </a:rPr>
              <a:t>Strategic Brand Management Process</a:t>
            </a:r>
            <a:endParaRPr lang="en-IN" sz="4000" dirty="0">
              <a:latin typeface="Garamond" pitchFamily="18" charset="0"/>
            </a:endParaRPr>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1" name="Group 88"/>
          <p:cNvGrpSpPr>
            <a:grpSpLocks/>
          </p:cNvGrpSpPr>
          <p:nvPr/>
        </p:nvGrpSpPr>
        <p:grpSpPr bwMode="auto">
          <a:xfrm>
            <a:off x="884559" y="980728"/>
            <a:ext cx="7935913" cy="1075184"/>
            <a:chOff x="831501" y="4648200"/>
            <a:chExt cx="7936473" cy="1219200"/>
          </a:xfrm>
        </p:grpSpPr>
        <p:sp>
          <p:nvSpPr>
            <p:cNvPr id="12" name="Right Arrow 11"/>
            <p:cNvSpPr/>
            <p:nvPr/>
          </p:nvSpPr>
          <p:spPr>
            <a:xfrm>
              <a:off x="831501" y="4648200"/>
              <a:ext cx="7936473" cy="1219200"/>
            </a:xfrm>
            <a:prstGeom prst="rightArrow">
              <a:avLst/>
            </a:prstGeom>
            <a:gradFill>
              <a:gsLst>
                <a:gs pos="0">
                  <a:srgbClr val="B80202">
                    <a:alpha val="0"/>
                  </a:srgbClr>
                </a:gs>
                <a:gs pos="10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5" name="TextBox 90"/>
            <p:cNvSpPr txBox="1">
              <a:spLocks noChangeArrowheads="1"/>
            </p:cNvSpPr>
            <p:nvPr/>
          </p:nvSpPr>
          <p:spPr bwMode="auto">
            <a:xfrm>
              <a:off x="846535" y="5040178"/>
              <a:ext cx="7418061" cy="41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IN" dirty="0" smtClean="0">
                  <a:latin typeface="+mn-lt"/>
                </a:rPr>
                <a:t>The Strategic Brand Management Process </a:t>
              </a:r>
              <a:r>
                <a:rPr lang="en-IN" dirty="0" smtClean="0">
                  <a:solidFill>
                    <a:schemeClr val="bg1">
                      <a:lumMod val="85000"/>
                    </a:schemeClr>
                  </a:solidFill>
                  <a:latin typeface="+mn-lt"/>
                </a:rPr>
                <a:t>consists</a:t>
              </a:r>
              <a:r>
                <a:rPr lang="en-IN" dirty="0" smtClean="0">
                  <a:latin typeface="+mn-lt"/>
                </a:rPr>
                <a:t> </a:t>
              </a:r>
              <a:r>
                <a:rPr lang="en-IN" dirty="0" smtClean="0">
                  <a:solidFill>
                    <a:schemeClr val="bg1">
                      <a:lumMod val="85000"/>
                    </a:schemeClr>
                  </a:solidFill>
                  <a:latin typeface="+mn-lt"/>
                </a:rPr>
                <a:t>of </a:t>
              </a:r>
              <a:r>
                <a:rPr lang="en-IN" dirty="0" smtClean="0">
                  <a:solidFill>
                    <a:schemeClr val="bg1"/>
                  </a:solidFill>
                  <a:latin typeface="+mn-lt"/>
                </a:rPr>
                <a:t>the following four steps:</a:t>
              </a:r>
              <a:endParaRPr lang="nb-NO" dirty="0">
                <a:solidFill>
                  <a:schemeClr val="bg1"/>
                </a:solidFill>
                <a:latin typeface="+mn-lt"/>
              </a:endParaRPr>
            </a:p>
          </p:txBody>
        </p:sp>
      </p:grpSp>
      <p:grpSp>
        <p:nvGrpSpPr>
          <p:cNvPr id="16" name="Group 35"/>
          <p:cNvGrpSpPr>
            <a:grpSpLocks/>
          </p:cNvGrpSpPr>
          <p:nvPr/>
        </p:nvGrpSpPr>
        <p:grpSpPr bwMode="auto">
          <a:xfrm>
            <a:off x="2483768" y="1916832"/>
            <a:ext cx="4261867" cy="4618930"/>
            <a:chOff x="2378049" y="1065415"/>
            <a:chExt cx="4333205" cy="4907439"/>
          </a:xfrm>
        </p:grpSpPr>
        <p:grpSp>
          <p:nvGrpSpPr>
            <p:cNvPr id="17" name="Group 19"/>
            <p:cNvGrpSpPr>
              <a:grpSpLocks/>
            </p:cNvGrpSpPr>
            <p:nvPr/>
          </p:nvGrpSpPr>
          <p:grpSpPr bwMode="auto">
            <a:xfrm>
              <a:off x="2463326" y="1185511"/>
              <a:ext cx="4162650" cy="4100521"/>
              <a:chOff x="1828800" y="904083"/>
              <a:chExt cx="5105400" cy="5029200"/>
            </a:xfrm>
          </p:grpSpPr>
          <p:sp>
            <p:nvSpPr>
              <p:cNvPr id="31" name="Block Arc 30"/>
              <p:cNvSpPr/>
              <p:nvPr/>
            </p:nvSpPr>
            <p:spPr>
              <a:xfrm>
                <a:off x="1905257" y="904776"/>
                <a:ext cx="5028411" cy="5027732"/>
              </a:xfrm>
              <a:prstGeom prst="blockArc">
                <a:avLst>
                  <a:gd name="adj1" fmla="val 16057356"/>
                  <a:gd name="adj2" fmla="val 21517979"/>
                  <a:gd name="adj3" fmla="val 24992"/>
                </a:avLst>
              </a:prstGeom>
              <a:solidFill>
                <a:srgbClr val="ECE493"/>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32" name="Block Arc 31"/>
              <p:cNvSpPr/>
              <p:nvPr/>
            </p:nvSpPr>
            <p:spPr>
              <a:xfrm flipH="1">
                <a:off x="1829333" y="904776"/>
                <a:ext cx="5028412" cy="5027732"/>
              </a:xfrm>
              <a:prstGeom prst="blockArc">
                <a:avLst>
                  <a:gd name="adj1" fmla="val 16135092"/>
                  <a:gd name="adj2" fmla="val 21599992"/>
                  <a:gd name="adj3" fmla="val 2440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nvGrpSpPr>
              <p:cNvPr id="33" name="Group 32"/>
              <p:cNvGrpSpPr>
                <a:grpSpLocks/>
              </p:cNvGrpSpPr>
              <p:nvPr/>
            </p:nvGrpSpPr>
            <p:grpSpPr bwMode="auto">
              <a:xfrm flipV="1">
                <a:off x="1828800" y="904083"/>
                <a:ext cx="5105400" cy="5029200"/>
                <a:chOff x="1828800" y="3456784"/>
                <a:chExt cx="5105400" cy="5029200"/>
              </a:xfrm>
            </p:grpSpPr>
            <p:sp>
              <p:nvSpPr>
                <p:cNvPr id="34" name="Block Arc 33"/>
                <p:cNvSpPr/>
                <p:nvPr/>
              </p:nvSpPr>
              <p:spPr>
                <a:xfrm>
                  <a:off x="1905257" y="3457559"/>
                  <a:ext cx="5028411" cy="5027732"/>
                </a:xfrm>
                <a:prstGeom prst="blockArc">
                  <a:avLst>
                    <a:gd name="adj1" fmla="val 16079460"/>
                    <a:gd name="adj2" fmla="val 80725"/>
                    <a:gd name="adj3" fmla="val 24594"/>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35" name="Block Arc 34"/>
                <p:cNvSpPr/>
                <p:nvPr/>
              </p:nvSpPr>
              <p:spPr>
                <a:xfrm flipH="1">
                  <a:off x="1829333" y="3457559"/>
                  <a:ext cx="5028412" cy="5027732"/>
                </a:xfrm>
                <a:prstGeom prst="blockArc">
                  <a:avLst>
                    <a:gd name="adj1" fmla="val 16133637"/>
                    <a:gd name="adj2" fmla="val 21599992"/>
                    <a:gd name="adj3" fmla="val 24999"/>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grpSp>
        <p:sp>
          <p:nvSpPr>
            <p:cNvPr id="18" name="Oval 17"/>
            <p:cNvSpPr/>
            <p:nvPr/>
          </p:nvSpPr>
          <p:spPr>
            <a:xfrm>
              <a:off x="3457392" y="2148514"/>
              <a:ext cx="2174518" cy="2174519"/>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9" name="Oval 18"/>
            <p:cNvSpPr/>
            <p:nvPr/>
          </p:nvSpPr>
          <p:spPr>
            <a:xfrm>
              <a:off x="3706582" y="2249805"/>
              <a:ext cx="1676140" cy="1243133"/>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20" name="Donut 21"/>
            <p:cNvSpPr>
              <a:spLocks noChangeArrowheads="1"/>
            </p:cNvSpPr>
            <p:nvPr/>
          </p:nvSpPr>
          <p:spPr bwMode="auto">
            <a:xfrm>
              <a:off x="2378049" y="1065415"/>
              <a:ext cx="4333205" cy="4340647"/>
            </a:xfrm>
            <a:custGeom>
              <a:avLst/>
              <a:gdLst>
                <a:gd name="T0" fmla="*/ 2166602 w 4333204"/>
                <a:gd name="T1" fmla="*/ 0 h 4340714"/>
                <a:gd name="T2" fmla="*/ 634583 w 4333204"/>
                <a:gd name="T3" fmla="*/ 635683 h 4340714"/>
                <a:gd name="T4" fmla="*/ 0 w 4333204"/>
                <a:gd name="T5" fmla="*/ 2170357 h 4340714"/>
                <a:gd name="T6" fmla="*/ 634583 w 4333204"/>
                <a:gd name="T7" fmla="*/ 3705031 h 4340714"/>
                <a:gd name="T8" fmla="*/ 2166602 w 4333204"/>
                <a:gd name="T9" fmla="*/ 4340714 h 4340714"/>
                <a:gd name="T10" fmla="*/ 3698621 w 4333204"/>
                <a:gd name="T11" fmla="*/ 3705031 h 4340714"/>
                <a:gd name="T12" fmla="*/ 4333204 w 4333204"/>
                <a:gd name="T13" fmla="*/ 2170357 h 4340714"/>
                <a:gd name="T14" fmla="*/ 3698621 w 4333204"/>
                <a:gd name="T15" fmla="*/ 635683 h 4340714"/>
                <a:gd name="T16" fmla="*/ 3 60000 65536"/>
                <a:gd name="T17" fmla="*/ 3 60000 65536"/>
                <a:gd name="T18" fmla="*/ 2 60000 65536"/>
                <a:gd name="T19" fmla="*/ 1 60000 65536"/>
                <a:gd name="T20" fmla="*/ 1 60000 65536"/>
                <a:gd name="T21" fmla="*/ 1 60000 65536"/>
                <a:gd name="T22" fmla="*/ 0 60000 65536"/>
                <a:gd name="T23" fmla="*/ 3 60000 65536"/>
                <a:gd name="T24" fmla="*/ 634583 w 4333204"/>
                <a:gd name="T25" fmla="*/ 635683 h 4340714"/>
                <a:gd name="T26" fmla="*/ 3698621 w 4333204"/>
                <a:gd name="T27" fmla="*/ 3705031 h 4340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3204" h="4340714">
                  <a:moveTo>
                    <a:pt x="0" y="2170357"/>
                  </a:moveTo>
                  <a:lnTo>
                    <a:pt x="0" y="2170357"/>
                  </a:lnTo>
                  <a:cubicBezTo>
                    <a:pt x="0" y="971701"/>
                    <a:pt x="970020" y="0"/>
                    <a:pt x="2166601" y="0"/>
                  </a:cubicBezTo>
                  <a:cubicBezTo>
                    <a:pt x="3363183" y="0"/>
                    <a:pt x="4333204" y="971701"/>
                    <a:pt x="4333204" y="2170357"/>
                  </a:cubicBezTo>
                  <a:cubicBezTo>
                    <a:pt x="4333204" y="3369012"/>
                    <a:pt x="3363183" y="4340713"/>
                    <a:pt x="2166602" y="4340714"/>
                  </a:cubicBezTo>
                  <a:cubicBezTo>
                    <a:pt x="970020" y="4340714"/>
                    <a:pt x="0" y="3369012"/>
                    <a:pt x="0" y="2170357"/>
                  </a:cubicBezTo>
                  <a:close/>
                  <a:moveTo>
                    <a:pt x="161759" y="2170357"/>
                  </a:moveTo>
                  <a:lnTo>
                    <a:pt x="161759" y="2170357"/>
                  </a:lnTo>
                  <a:cubicBezTo>
                    <a:pt x="161759" y="3279675"/>
                    <a:pt x="1059357" y="4178954"/>
                    <a:pt x="2166601" y="4178955"/>
                  </a:cubicBezTo>
                  <a:lnTo>
                    <a:pt x="2166602" y="4178955"/>
                  </a:lnTo>
                  <a:cubicBezTo>
                    <a:pt x="3273846" y="4178954"/>
                    <a:pt x="4171445" y="3279675"/>
                    <a:pt x="4171445" y="2170357"/>
                  </a:cubicBezTo>
                  <a:cubicBezTo>
                    <a:pt x="4171445" y="1061038"/>
                    <a:pt x="3273846" y="161759"/>
                    <a:pt x="2166602" y="161759"/>
                  </a:cubicBezTo>
                  <a:lnTo>
                    <a:pt x="2166601" y="161759"/>
                  </a:lnTo>
                  <a:cubicBezTo>
                    <a:pt x="1059357" y="161759"/>
                    <a:pt x="161759" y="1061038"/>
                    <a:pt x="161759" y="2170356"/>
                  </a:cubicBezTo>
                  <a:close/>
                </a:path>
              </a:pathLst>
            </a:custGeom>
            <a:gradFill rotWithShape="1">
              <a:gsLst>
                <a:gs pos="0">
                  <a:srgbClr val="D9D9D9"/>
                </a:gs>
                <a:gs pos="100000">
                  <a:srgbClr val="A6A6A6"/>
                </a:gs>
              </a:gsLst>
              <a:lin ang="5400000"/>
            </a:gradFill>
            <a:ln>
              <a:noFill/>
            </a:ln>
            <a:effectLst>
              <a:outerShdw blurRad="40000" dist="23000" dir="5400000" rotWithShape="0">
                <a:srgbClr val="808080">
                  <a:alpha val="34999"/>
                </a:srgbClr>
              </a:outerShdw>
            </a:effectLst>
            <a:extLst/>
          </p:spPr>
          <p:txBody>
            <a:bodyPr anchor="ctr"/>
            <a:lstStyle/>
            <a:p>
              <a:pPr algn="ctr">
                <a:defRPr/>
              </a:pPr>
              <a:endParaRPr lang="en-US" dirty="0">
                <a:latin typeface="Calibri" charset="0"/>
              </a:endParaRPr>
            </a:p>
          </p:txBody>
        </p:sp>
        <p:sp>
          <p:nvSpPr>
            <p:cNvPr id="21" name="TextBox 22"/>
            <p:cNvSpPr txBox="1">
              <a:spLocks noChangeArrowheads="1"/>
            </p:cNvSpPr>
            <p:nvPr/>
          </p:nvSpPr>
          <p:spPr bwMode="auto">
            <a:xfrm>
              <a:off x="3549462" y="2457942"/>
              <a:ext cx="2123186" cy="1667704"/>
            </a:xfrm>
            <a:prstGeom prst="rect">
              <a:avLst/>
            </a:prstGeom>
            <a:noFill/>
            <a:ln w="9525">
              <a:noFill/>
              <a:miter lim="800000"/>
              <a:headEnd/>
              <a:tailEnd/>
            </a:ln>
          </p:spPr>
          <p:txBody>
            <a:bodyPr wrap="square">
              <a:spAutoFit/>
            </a:bodyPr>
            <a:lstStyle/>
            <a:p>
              <a:pPr algn="ctr"/>
              <a:r>
                <a:rPr lang="en-GB" sz="2400" b="1" dirty="0" smtClean="0">
                  <a:latin typeface="Calibri" charset="0"/>
                </a:rPr>
                <a:t>Strategic Brand Management Process</a:t>
              </a:r>
              <a:endParaRPr lang="en-GB" sz="2400" b="1" dirty="0">
                <a:latin typeface="Calibri" charset="0"/>
              </a:endParaRPr>
            </a:p>
          </p:txBody>
        </p:sp>
        <p:sp>
          <p:nvSpPr>
            <p:cNvPr id="22" name="Oval 21"/>
            <p:cNvSpPr/>
            <p:nvPr/>
          </p:nvSpPr>
          <p:spPr>
            <a:xfrm>
              <a:off x="3124059" y="5286987"/>
              <a:ext cx="2895152" cy="685867"/>
            </a:xfrm>
            <a:prstGeom prst="ellipse">
              <a:avLst/>
            </a:prstGeom>
            <a:gradFill flip="none" rotWithShape="1">
              <a:gsLst>
                <a:gs pos="0">
                  <a:schemeClr val="bg1">
                    <a:lumMod val="6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24" name="TextBox 23"/>
            <p:cNvSpPr txBox="1">
              <a:spLocks noChangeArrowheads="1"/>
            </p:cNvSpPr>
            <p:nvPr/>
          </p:nvSpPr>
          <p:spPr bwMode="auto">
            <a:xfrm rot="2841204">
              <a:off x="4742613" y="1812064"/>
              <a:ext cx="1778596" cy="844907"/>
            </a:xfrm>
            <a:prstGeom prst="rect">
              <a:avLst/>
            </a:prstGeom>
            <a:noFill/>
            <a:ln w="9525">
              <a:noFill/>
              <a:miter lim="800000"/>
              <a:headEnd/>
              <a:tailEnd/>
            </a:ln>
          </p:spPr>
          <p:txBody>
            <a:bodyPr>
              <a:spAutoFit/>
            </a:bodyPr>
            <a:lstStyle/>
            <a:p>
              <a:pPr algn="ctr"/>
              <a:r>
                <a:rPr lang="en-IN" sz="1600" b="1" dirty="0" smtClean="0">
                  <a:latin typeface="Calibri" charset="0"/>
                </a:rPr>
                <a:t>Identifying and Establishing Brand Position</a:t>
              </a:r>
              <a:endParaRPr lang="en-GB" sz="1600" b="1" dirty="0">
                <a:latin typeface="Calibri" charset="0"/>
              </a:endParaRPr>
            </a:p>
          </p:txBody>
        </p:sp>
        <p:sp>
          <p:nvSpPr>
            <p:cNvPr id="26" name="TextBox 26"/>
            <p:cNvSpPr txBox="1">
              <a:spLocks noChangeArrowheads="1"/>
            </p:cNvSpPr>
            <p:nvPr/>
          </p:nvSpPr>
          <p:spPr bwMode="auto">
            <a:xfrm rot="18787114">
              <a:off x="4394679" y="3858245"/>
              <a:ext cx="2323174" cy="844907"/>
            </a:xfrm>
            <a:prstGeom prst="rect">
              <a:avLst/>
            </a:prstGeom>
            <a:noFill/>
            <a:ln w="9525">
              <a:noFill/>
              <a:miter lim="800000"/>
              <a:headEnd/>
              <a:tailEnd/>
            </a:ln>
          </p:spPr>
          <p:txBody>
            <a:bodyPr wrap="square">
              <a:spAutoFit/>
            </a:bodyPr>
            <a:lstStyle/>
            <a:p>
              <a:pPr algn="ctr"/>
              <a:r>
                <a:rPr lang="en-IN" sz="1600" b="1" dirty="0" smtClean="0">
                  <a:latin typeface="Calibri" charset="0"/>
                </a:rPr>
                <a:t>Planning and Implementing Brand Marketing Programs</a:t>
              </a:r>
              <a:endParaRPr lang="en-GB" sz="1600" b="1" dirty="0">
                <a:latin typeface="Calibri" charset="0"/>
              </a:endParaRPr>
            </a:p>
          </p:txBody>
        </p:sp>
        <p:sp>
          <p:nvSpPr>
            <p:cNvPr id="29" name="TextBox 25"/>
            <p:cNvSpPr txBox="1">
              <a:spLocks noChangeArrowheads="1"/>
            </p:cNvSpPr>
            <p:nvPr/>
          </p:nvSpPr>
          <p:spPr bwMode="auto">
            <a:xfrm rot="2631437">
              <a:off x="2659610" y="3881581"/>
              <a:ext cx="1778595" cy="882903"/>
            </a:xfrm>
            <a:prstGeom prst="rect">
              <a:avLst/>
            </a:prstGeom>
            <a:noFill/>
            <a:ln w="9525">
              <a:noFill/>
              <a:miter lim="800000"/>
              <a:headEnd/>
              <a:tailEnd/>
            </a:ln>
          </p:spPr>
          <p:txBody>
            <a:bodyPr>
              <a:spAutoFit/>
            </a:bodyPr>
            <a:lstStyle/>
            <a:p>
              <a:pPr algn="ctr"/>
              <a:r>
                <a:rPr lang="en-IN" sz="1600" b="1" dirty="0" smtClean="0">
                  <a:solidFill>
                    <a:srgbClr val="FFFFFF"/>
                  </a:solidFill>
                  <a:latin typeface="Calibri" charset="0"/>
                </a:rPr>
                <a:t>Measuring and Interpreting Brand Performance</a:t>
              </a:r>
              <a:endParaRPr lang="en-GB" sz="1600" b="1" dirty="0">
                <a:solidFill>
                  <a:srgbClr val="FFFFFF"/>
                </a:solidFill>
                <a:latin typeface="Calibri" charset="0"/>
              </a:endParaRPr>
            </a:p>
          </p:txBody>
        </p:sp>
        <p:sp>
          <p:nvSpPr>
            <p:cNvPr id="30" name="TextBox 24"/>
            <p:cNvSpPr txBox="1">
              <a:spLocks noChangeArrowheads="1"/>
            </p:cNvSpPr>
            <p:nvPr/>
          </p:nvSpPr>
          <p:spPr bwMode="auto">
            <a:xfrm rot="18958985">
              <a:off x="2568094" y="1763527"/>
              <a:ext cx="1778595" cy="882903"/>
            </a:xfrm>
            <a:prstGeom prst="rect">
              <a:avLst/>
            </a:prstGeom>
            <a:noFill/>
            <a:ln w="9525">
              <a:noFill/>
              <a:miter lim="800000"/>
              <a:headEnd/>
              <a:tailEnd/>
            </a:ln>
          </p:spPr>
          <p:txBody>
            <a:bodyPr>
              <a:spAutoFit/>
            </a:bodyPr>
            <a:lstStyle/>
            <a:p>
              <a:pPr algn="ctr"/>
              <a:r>
                <a:rPr lang="en-IN" sz="1600" b="1" dirty="0" smtClean="0">
                  <a:latin typeface="Calibri" charset="0"/>
                </a:rPr>
                <a:t>Growing and Sustaining Brand Equity</a:t>
              </a:r>
              <a:endParaRPr lang="en-GB" sz="1600" b="1" dirty="0">
                <a:latin typeface="Calibri" charset="0"/>
              </a:endParaRPr>
            </a:p>
          </p:txBody>
        </p:sp>
      </p:grpSp>
      <p:sp>
        <p:nvSpPr>
          <p:cNvPr id="36" name="Pentagon 35"/>
          <p:cNvSpPr/>
          <p:nvPr/>
        </p:nvSpPr>
        <p:spPr>
          <a:xfrm rot="3072951">
            <a:off x="6064823" y="2322350"/>
            <a:ext cx="1080000" cy="468000"/>
          </a:xfrm>
          <a:prstGeom prst="homePlate">
            <a:avLst/>
          </a:prstGeom>
          <a:solidFill>
            <a:srgbClr val="E9E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1</a:t>
            </a:r>
            <a:endParaRPr lang="en-IN" dirty="0">
              <a:solidFill>
                <a:schemeClr val="tx1"/>
              </a:solidFill>
            </a:endParaRPr>
          </a:p>
        </p:txBody>
      </p:sp>
      <p:sp>
        <p:nvSpPr>
          <p:cNvPr id="37" name="Pentagon 36"/>
          <p:cNvSpPr/>
          <p:nvPr/>
        </p:nvSpPr>
        <p:spPr>
          <a:xfrm rot="7621324">
            <a:off x="6056141" y="5151076"/>
            <a:ext cx="1080000" cy="468000"/>
          </a:xfrm>
          <a:prstGeom prst="homePlat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2</a:t>
            </a:r>
            <a:endParaRPr lang="en-IN" dirty="0">
              <a:solidFill>
                <a:schemeClr val="tx1"/>
              </a:solidFill>
            </a:endParaRPr>
          </a:p>
        </p:txBody>
      </p:sp>
      <p:sp>
        <p:nvSpPr>
          <p:cNvPr id="38" name="Pentagon 37"/>
          <p:cNvSpPr/>
          <p:nvPr/>
        </p:nvSpPr>
        <p:spPr>
          <a:xfrm rot="18816967">
            <a:off x="2220814" y="2135587"/>
            <a:ext cx="1080000" cy="468000"/>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 4</a:t>
            </a:r>
            <a:endParaRPr lang="en-IN" dirty="0">
              <a:solidFill>
                <a:schemeClr val="tx1"/>
              </a:solidFill>
            </a:endParaRPr>
          </a:p>
        </p:txBody>
      </p:sp>
      <p:sp>
        <p:nvSpPr>
          <p:cNvPr id="39" name="Pentagon 38"/>
          <p:cNvSpPr/>
          <p:nvPr/>
        </p:nvSpPr>
        <p:spPr>
          <a:xfrm rot="13970973">
            <a:off x="2018195" y="5067618"/>
            <a:ext cx="1080000" cy="468000"/>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Step 3</a:t>
            </a:r>
            <a:endParaRPr lang="en-IN" dirty="0">
              <a:solidFill>
                <a:schemeClr val="bg1"/>
              </a:solidFill>
            </a:endParaRP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41" name="Picture 40">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42" name="Picture 41">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par>
                          <p:cTn id="10" fill="hold">
                            <p:stCondLst>
                              <p:cond delay="1000"/>
                            </p:stCondLst>
                            <p:childTnLst>
                              <p:par>
                                <p:cTn id="11" presetID="10" presetClass="entr" presetSubtype="0" fill="hold" nodeType="afterEffect">
                                  <p:stCondLst>
                                    <p:cond delay="1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250"/>
                                        <p:tgtEl>
                                          <p:spTgt spid="16"/>
                                        </p:tgtEl>
                                      </p:cBhvr>
                                    </p:animEffect>
                                  </p:childTnLst>
                                </p:cTn>
                              </p:par>
                              <p:par>
                                <p:cTn id="14" presetID="12" presetClass="entr" presetSubtype="8" fill="hold" grpId="0" nodeType="withEffect">
                                  <p:stCondLst>
                                    <p:cond delay="1250"/>
                                  </p:stCondLst>
                                  <p:childTnLst>
                                    <p:set>
                                      <p:cBhvr>
                                        <p:cTn id="15" dur="1" fill="hold">
                                          <p:stCondLst>
                                            <p:cond delay="0"/>
                                          </p:stCondLst>
                                        </p:cTn>
                                        <p:tgtEl>
                                          <p:spTgt spid="36"/>
                                        </p:tgtEl>
                                        <p:attrNameLst>
                                          <p:attrName>style.visibility</p:attrName>
                                        </p:attrNameLst>
                                      </p:cBhvr>
                                      <p:to>
                                        <p:strVal val="visible"/>
                                      </p:to>
                                    </p:set>
                                    <p:animEffect transition="in" filter="slide(fromLeft)">
                                      <p:cBhvr>
                                        <p:cTn id="16" dur="1250"/>
                                        <p:tgtEl>
                                          <p:spTgt spid="36"/>
                                        </p:tgtEl>
                                      </p:cBhvr>
                                    </p:animEffect>
                                  </p:childTnLst>
                                </p:cTn>
                              </p:par>
                              <p:par>
                                <p:cTn id="17" presetID="12" presetClass="entr" presetSubtype="8" fill="hold" grpId="0" nodeType="withEffect">
                                  <p:stCondLst>
                                    <p:cond delay="1250"/>
                                  </p:stCondLst>
                                  <p:childTnLst>
                                    <p:set>
                                      <p:cBhvr>
                                        <p:cTn id="18" dur="1" fill="hold">
                                          <p:stCondLst>
                                            <p:cond delay="0"/>
                                          </p:stCondLst>
                                        </p:cTn>
                                        <p:tgtEl>
                                          <p:spTgt spid="37"/>
                                        </p:tgtEl>
                                        <p:attrNameLst>
                                          <p:attrName>style.visibility</p:attrName>
                                        </p:attrNameLst>
                                      </p:cBhvr>
                                      <p:to>
                                        <p:strVal val="visible"/>
                                      </p:to>
                                    </p:set>
                                    <p:animEffect transition="in" filter="slide(fromLeft)">
                                      <p:cBhvr>
                                        <p:cTn id="19" dur="1250"/>
                                        <p:tgtEl>
                                          <p:spTgt spid="37"/>
                                        </p:tgtEl>
                                      </p:cBhvr>
                                    </p:animEffect>
                                  </p:childTnLst>
                                </p:cTn>
                              </p:par>
                              <p:par>
                                <p:cTn id="20" presetID="12" presetClass="entr" presetSubtype="2"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Effect transition="in" filter="slide(fromRight)">
                                      <p:cBhvr>
                                        <p:cTn id="22" dur="1250"/>
                                        <p:tgtEl>
                                          <p:spTgt spid="39"/>
                                        </p:tgtEl>
                                      </p:cBhvr>
                                    </p:animEffect>
                                  </p:childTnLst>
                                </p:cTn>
                              </p:par>
                              <p:par>
                                <p:cTn id="23" presetID="12" presetClass="entr" presetSubtype="2" fill="hold" grpId="0" nodeType="withEffect">
                                  <p:stCondLst>
                                    <p:cond delay="1250"/>
                                  </p:stCondLst>
                                  <p:childTnLst>
                                    <p:set>
                                      <p:cBhvr>
                                        <p:cTn id="24" dur="1" fill="hold">
                                          <p:stCondLst>
                                            <p:cond delay="0"/>
                                          </p:stCondLst>
                                        </p:cTn>
                                        <p:tgtEl>
                                          <p:spTgt spid="38"/>
                                        </p:tgtEl>
                                        <p:attrNameLst>
                                          <p:attrName>style.visibility</p:attrName>
                                        </p:attrNameLst>
                                      </p:cBhvr>
                                      <p:to>
                                        <p:strVal val="visible"/>
                                      </p:to>
                                    </p:set>
                                    <p:animEffect transition="in" filter="slide(fromRight)">
                                      <p:cBhvr>
                                        <p:cTn id="25" dur="1250"/>
                                        <p:tgtEl>
                                          <p:spTgt spid="38"/>
                                        </p:tgtEl>
                                      </p:cBhvr>
                                    </p:animEffect>
                                  </p:childTnLst>
                                </p:cTn>
                              </p:par>
                            </p:childTnLst>
                          </p:cTn>
                        </p:par>
                        <p:par>
                          <p:cTn id="26" fill="hold">
                            <p:stCondLst>
                              <p:cond delay="3500"/>
                            </p:stCondLst>
                            <p:childTnLst>
                              <p:par>
                                <p:cTn id="27" presetID="10" presetClass="entr" presetSubtype="0" fill="hold" nodeType="afterEffect">
                                  <p:stCondLst>
                                    <p:cond delay="50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5" name="Group 64"/>
          <p:cNvGrpSpPr/>
          <p:nvPr/>
        </p:nvGrpSpPr>
        <p:grpSpPr>
          <a:xfrm>
            <a:off x="3851919" y="2060848"/>
            <a:ext cx="4068337" cy="2880176"/>
            <a:chOff x="3851919" y="2060848"/>
            <a:chExt cx="4068337" cy="2880176"/>
          </a:xfrm>
        </p:grpSpPr>
        <p:cxnSp>
          <p:nvCxnSpPr>
            <p:cNvPr id="49" name="Straight Connector 48"/>
            <p:cNvCxnSpPr/>
            <p:nvPr/>
          </p:nvCxnSpPr>
          <p:spPr>
            <a:xfrm flipH="1" flipV="1">
              <a:off x="4532487" y="2697956"/>
              <a:ext cx="0" cy="972000"/>
            </a:xfrm>
            <a:prstGeom prst="line">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nvGrpSpPr>
            <p:cNvPr id="9" name="Group 3"/>
            <p:cNvGrpSpPr>
              <a:grpSpLocks/>
            </p:cNvGrpSpPr>
            <p:nvPr/>
          </p:nvGrpSpPr>
          <p:grpSpPr bwMode="auto">
            <a:xfrm>
              <a:off x="3851919" y="3645024"/>
              <a:ext cx="1350820" cy="1296000"/>
              <a:chOff x="3710532" y="177543"/>
              <a:chExt cx="1607685" cy="1543488"/>
            </a:xfrm>
          </p:grpSpPr>
          <p:grpSp>
            <p:nvGrpSpPr>
              <p:cNvPr id="11" name="Gruppe 244"/>
              <p:cNvGrpSpPr>
                <a:grpSpLocks/>
              </p:cNvGrpSpPr>
              <p:nvPr/>
            </p:nvGrpSpPr>
            <p:grpSpPr bwMode="auto">
              <a:xfrm>
                <a:off x="3710532" y="177543"/>
                <a:ext cx="1547745" cy="1543488"/>
                <a:chOff x="2329190" y="3175056"/>
                <a:chExt cx="2131782" cy="2124956"/>
              </a:xfrm>
            </p:grpSpPr>
            <p:grpSp>
              <p:nvGrpSpPr>
                <p:cNvPr id="12" name="Gruppe 242"/>
                <p:cNvGrpSpPr>
                  <a:grpSpLocks/>
                </p:cNvGrpSpPr>
                <p:nvPr/>
              </p:nvGrpSpPr>
              <p:grpSpPr bwMode="auto">
                <a:xfrm>
                  <a:off x="2346750" y="3175056"/>
                  <a:ext cx="2114222" cy="2114322"/>
                  <a:chOff x="2346750" y="3175056"/>
                  <a:chExt cx="2114222" cy="2114322"/>
                </a:xfrm>
              </p:grpSpPr>
              <p:sp>
                <p:nvSpPr>
                  <p:cNvPr id="101" name="Ellipse 49"/>
                  <p:cNvSpPr/>
                  <p:nvPr/>
                </p:nvSpPr>
                <p:spPr bwMode="auto">
                  <a:xfrm rot="1356468">
                    <a:off x="2346750" y="3175056"/>
                    <a:ext cx="2114222" cy="2114322"/>
                  </a:xfrm>
                  <a:prstGeom prst="ellipse">
                    <a:avLst/>
                  </a:prstGeom>
                  <a:solidFill>
                    <a:schemeClr val="accent6">
                      <a:lumMod val="75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02" name="Ellipse 50"/>
                  <p:cNvSpPr/>
                  <p:nvPr/>
                </p:nvSpPr>
                <p:spPr bwMode="auto">
                  <a:xfrm>
                    <a:off x="2643927" y="3210035"/>
                    <a:ext cx="1499373" cy="114555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00"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98" name="TextBox 97"/>
              <p:cNvSpPr txBox="1"/>
              <p:nvPr/>
            </p:nvSpPr>
            <p:spPr>
              <a:xfrm>
                <a:off x="3710533" y="327620"/>
                <a:ext cx="1607684" cy="1136306"/>
              </a:xfrm>
              <a:prstGeom prst="rect">
                <a:avLst/>
              </a:prstGeom>
              <a:noFill/>
            </p:spPr>
            <p:txBody>
              <a:bodyPr wrap="square">
                <a:spAutoFit/>
              </a:bodyPr>
              <a:lstStyle/>
              <a:p>
                <a:pPr algn="ctr">
                  <a:defRPr/>
                </a:pPr>
                <a:r>
                  <a:rPr lang="en-IN" sz="1400" dirty="0" smtClean="0">
                    <a:ea typeface="ＭＳ Ｐゴシック" pitchFamily="-108" charset="-128"/>
                    <a:cs typeface="ＭＳ Ｐゴシック" pitchFamily="-108" charset="-128"/>
                  </a:rPr>
                  <a:t>Building a Strong Brand: Four Steps of Brand Building </a:t>
                </a:r>
                <a:endParaRPr lang="en-US" sz="1400" dirty="0">
                  <a:latin typeface="+mn-lt"/>
                  <a:ea typeface="ＭＳ Ｐゴシック" pitchFamily="-108" charset="-128"/>
                  <a:cs typeface="ＭＳ Ｐゴシック" pitchFamily="-108" charset="-128"/>
                </a:endParaRPr>
              </a:p>
            </p:txBody>
          </p:sp>
        </p:grpSp>
        <p:grpSp>
          <p:nvGrpSpPr>
            <p:cNvPr id="15" name="Group 3"/>
            <p:cNvGrpSpPr>
              <a:grpSpLocks/>
            </p:cNvGrpSpPr>
            <p:nvPr/>
          </p:nvGrpSpPr>
          <p:grpSpPr bwMode="auto">
            <a:xfrm>
              <a:off x="5256224" y="2060848"/>
              <a:ext cx="1332000" cy="1296001"/>
              <a:chOff x="3710532" y="177543"/>
              <a:chExt cx="1585286" cy="1543488"/>
            </a:xfrm>
          </p:grpSpPr>
          <p:grpSp>
            <p:nvGrpSpPr>
              <p:cNvPr id="17" name="Gruppe 244"/>
              <p:cNvGrpSpPr>
                <a:grpSpLocks/>
              </p:cNvGrpSpPr>
              <p:nvPr/>
            </p:nvGrpSpPr>
            <p:grpSpPr bwMode="auto">
              <a:xfrm>
                <a:off x="3710532" y="177543"/>
                <a:ext cx="1547745" cy="1543488"/>
                <a:chOff x="2329190" y="3175056"/>
                <a:chExt cx="2131782" cy="2124956"/>
              </a:xfrm>
            </p:grpSpPr>
            <p:grpSp>
              <p:nvGrpSpPr>
                <p:cNvPr id="21" name="Gruppe 242"/>
                <p:cNvGrpSpPr>
                  <a:grpSpLocks/>
                </p:cNvGrpSpPr>
                <p:nvPr/>
              </p:nvGrpSpPr>
              <p:grpSpPr bwMode="auto">
                <a:xfrm>
                  <a:off x="2346750" y="3175056"/>
                  <a:ext cx="2114222" cy="2114322"/>
                  <a:chOff x="2346750" y="3175056"/>
                  <a:chExt cx="2114222" cy="2114322"/>
                </a:xfrm>
              </p:grpSpPr>
              <p:sp>
                <p:nvSpPr>
                  <p:cNvPr id="108" name="Ellipse 49"/>
                  <p:cNvSpPr/>
                  <p:nvPr/>
                </p:nvSpPr>
                <p:spPr bwMode="auto">
                  <a:xfrm rot="1356468">
                    <a:off x="2346750" y="3175056"/>
                    <a:ext cx="2114222" cy="2114322"/>
                  </a:xfrm>
                  <a:prstGeom prst="ellipse">
                    <a:avLst/>
                  </a:prstGeom>
                  <a:solidFill>
                    <a:schemeClr val="accent5">
                      <a:lumMod val="75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09" name="Ellipse 50"/>
                  <p:cNvSpPr/>
                  <p:nvPr/>
                </p:nvSpPr>
                <p:spPr bwMode="auto">
                  <a:xfrm>
                    <a:off x="2643927" y="3210035"/>
                    <a:ext cx="1499373" cy="114555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07"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105" name="TextBox 104"/>
              <p:cNvSpPr txBox="1"/>
              <p:nvPr/>
            </p:nvSpPr>
            <p:spPr>
              <a:xfrm>
                <a:off x="3731161" y="606337"/>
                <a:ext cx="1564657" cy="623135"/>
              </a:xfrm>
              <a:prstGeom prst="rect">
                <a:avLst/>
              </a:prstGeom>
              <a:noFill/>
            </p:spPr>
            <p:txBody>
              <a:bodyPr>
                <a:spAutoFit/>
              </a:bodyPr>
              <a:lstStyle/>
              <a:p>
                <a:pPr algn="ctr">
                  <a:defRPr/>
                </a:pPr>
                <a:r>
                  <a:rPr lang="en-IN" sz="1400" dirty="0" smtClean="0">
                    <a:ea typeface="ＭＳ Ｐゴシック" pitchFamily="-108" charset="-128"/>
                    <a:cs typeface="ＭＳ Ｐゴシック" pitchFamily="-108" charset="-128"/>
                  </a:rPr>
                  <a:t>Brand Positioning</a:t>
                </a:r>
                <a:endParaRPr lang="en-US" sz="1400" dirty="0">
                  <a:latin typeface="+mn-lt"/>
                  <a:ea typeface="ＭＳ Ｐゴシック" pitchFamily="-108" charset="-128"/>
                  <a:cs typeface="ＭＳ Ｐゴシック" pitchFamily="-108" charset="-128"/>
                </a:endParaRPr>
              </a:p>
            </p:txBody>
          </p:sp>
        </p:grpSp>
        <p:cxnSp>
          <p:nvCxnSpPr>
            <p:cNvPr id="122" name="Straight Connector 121"/>
            <p:cNvCxnSpPr/>
            <p:nvPr/>
          </p:nvCxnSpPr>
          <p:spPr>
            <a:xfrm>
              <a:off x="6588224" y="2708920"/>
              <a:ext cx="720080" cy="2"/>
            </a:xfrm>
            <a:prstGeom prst="line">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cxnSp>
          <p:nvCxnSpPr>
            <p:cNvPr id="125" name="Straight Connector 124"/>
            <p:cNvCxnSpPr/>
            <p:nvPr/>
          </p:nvCxnSpPr>
          <p:spPr>
            <a:xfrm flipH="1" flipV="1">
              <a:off x="6012160" y="3284984"/>
              <a:ext cx="360040" cy="576064"/>
            </a:xfrm>
            <a:prstGeom prst="line">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nvGrpSpPr>
            <p:cNvPr id="22" name="Group 3"/>
            <p:cNvGrpSpPr>
              <a:grpSpLocks/>
            </p:cNvGrpSpPr>
            <p:nvPr/>
          </p:nvGrpSpPr>
          <p:grpSpPr bwMode="auto">
            <a:xfrm>
              <a:off x="6876256" y="2276872"/>
              <a:ext cx="1044000" cy="1008000"/>
              <a:chOff x="3710532" y="177543"/>
              <a:chExt cx="1585286" cy="1543488"/>
            </a:xfrm>
          </p:grpSpPr>
          <p:grpSp>
            <p:nvGrpSpPr>
              <p:cNvPr id="23" name="Gruppe 244"/>
              <p:cNvGrpSpPr>
                <a:grpSpLocks/>
              </p:cNvGrpSpPr>
              <p:nvPr/>
            </p:nvGrpSpPr>
            <p:grpSpPr bwMode="auto">
              <a:xfrm>
                <a:off x="3710532" y="177543"/>
                <a:ext cx="1547745" cy="1543488"/>
                <a:chOff x="2329190" y="3175056"/>
                <a:chExt cx="2131782" cy="2124956"/>
              </a:xfrm>
            </p:grpSpPr>
            <p:grpSp>
              <p:nvGrpSpPr>
                <p:cNvPr id="24" name="Gruppe 242"/>
                <p:cNvGrpSpPr>
                  <a:grpSpLocks/>
                </p:cNvGrpSpPr>
                <p:nvPr/>
              </p:nvGrpSpPr>
              <p:grpSpPr bwMode="auto">
                <a:xfrm>
                  <a:off x="2346750" y="3175056"/>
                  <a:ext cx="2114222" cy="2114322"/>
                  <a:chOff x="2346750" y="3175056"/>
                  <a:chExt cx="2114222" cy="2114322"/>
                </a:xfrm>
              </p:grpSpPr>
              <p:sp>
                <p:nvSpPr>
                  <p:cNvPr id="146" name="Ellipse 49"/>
                  <p:cNvSpPr/>
                  <p:nvPr/>
                </p:nvSpPr>
                <p:spPr bwMode="auto">
                  <a:xfrm rot="1356468">
                    <a:off x="2346750" y="3175056"/>
                    <a:ext cx="2114222" cy="2114322"/>
                  </a:xfrm>
                  <a:prstGeom prst="ellipse">
                    <a:avLst/>
                  </a:prstGeom>
                  <a:solidFill>
                    <a:schemeClr val="accent5">
                      <a:lumMod val="60000"/>
                      <a:lumOff val="40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47" name="Ellipse 50"/>
                  <p:cNvSpPr/>
                  <p:nvPr/>
                </p:nvSpPr>
                <p:spPr bwMode="auto">
                  <a:xfrm>
                    <a:off x="2643927" y="3210035"/>
                    <a:ext cx="1499373" cy="114555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45"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143" name="TextBox 142"/>
              <p:cNvSpPr txBox="1"/>
              <p:nvPr/>
            </p:nvSpPr>
            <p:spPr>
              <a:xfrm>
                <a:off x="3731160" y="398066"/>
                <a:ext cx="1564658" cy="918994"/>
              </a:xfrm>
              <a:prstGeom prst="rect">
                <a:avLst/>
              </a:prstGeom>
              <a:noFill/>
            </p:spPr>
            <p:txBody>
              <a:bodyPr>
                <a:spAutoFit/>
              </a:bodyPr>
              <a:lstStyle/>
              <a:p>
                <a:pPr algn="ctr">
                  <a:defRPr/>
                </a:pPr>
                <a:r>
                  <a:rPr lang="en-IN" sz="1100" dirty="0" smtClean="0">
                    <a:ea typeface="ＭＳ Ｐゴシック" pitchFamily="-108" charset="-128"/>
                    <a:cs typeface="ＭＳ Ｐゴシック" pitchFamily="-108" charset="-128"/>
                  </a:rPr>
                  <a:t>Identify and Establishing Brand Position</a:t>
                </a:r>
                <a:endParaRPr lang="en-US" sz="1100" dirty="0">
                  <a:latin typeface="+mn-lt"/>
                  <a:ea typeface="ＭＳ Ｐゴシック" pitchFamily="-108" charset="-128"/>
                  <a:cs typeface="ＭＳ Ｐゴシック" pitchFamily="-108" charset="-128"/>
                </a:endParaRPr>
              </a:p>
            </p:txBody>
          </p:sp>
        </p:grpSp>
        <p:grpSp>
          <p:nvGrpSpPr>
            <p:cNvPr id="25" name="Group 3"/>
            <p:cNvGrpSpPr>
              <a:grpSpLocks/>
            </p:cNvGrpSpPr>
            <p:nvPr/>
          </p:nvGrpSpPr>
          <p:grpSpPr bwMode="auto">
            <a:xfrm>
              <a:off x="5940152" y="3429000"/>
              <a:ext cx="1044000" cy="1008000"/>
              <a:chOff x="3710532" y="177543"/>
              <a:chExt cx="1585286" cy="1543488"/>
            </a:xfrm>
          </p:grpSpPr>
          <p:grpSp>
            <p:nvGrpSpPr>
              <p:cNvPr id="26" name="Gruppe 244"/>
              <p:cNvGrpSpPr>
                <a:grpSpLocks/>
              </p:cNvGrpSpPr>
              <p:nvPr/>
            </p:nvGrpSpPr>
            <p:grpSpPr bwMode="auto">
              <a:xfrm>
                <a:off x="3710532" y="177543"/>
                <a:ext cx="1547745" cy="1543488"/>
                <a:chOff x="2329190" y="3175056"/>
                <a:chExt cx="2131782" cy="2124956"/>
              </a:xfrm>
            </p:grpSpPr>
            <p:grpSp>
              <p:nvGrpSpPr>
                <p:cNvPr id="27" name="Gruppe 242"/>
                <p:cNvGrpSpPr>
                  <a:grpSpLocks/>
                </p:cNvGrpSpPr>
                <p:nvPr/>
              </p:nvGrpSpPr>
              <p:grpSpPr bwMode="auto">
                <a:xfrm>
                  <a:off x="2346750" y="3175056"/>
                  <a:ext cx="2114222" cy="2114322"/>
                  <a:chOff x="2346750" y="3175056"/>
                  <a:chExt cx="2114222" cy="2114322"/>
                </a:xfrm>
              </p:grpSpPr>
              <p:sp>
                <p:nvSpPr>
                  <p:cNvPr id="153" name="Ellipse 49"/>
                  <p:cNvSpPr/>
                  <p:nvPr/>
                </p:nvSpPr>
                <p:spPr bwMode="auto">
                  <a:xfrm rot="1356468">
                    <a:off x="2346750" y="3175056"/>
                    <a:ext cx="2114222" cy="2114322"/>
                  </a:xfrm>
                  <a:prstGeom prst="ellipse">
                    <a:avLst/>
                  </a:prstGeom>
                  <a:solidFill>
                    <a:schemeClr val="accent5">
                      <a:lumMod val="60000"/>
                      <a:lumOff val="40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54" name="Ellipse 50"/>
                  <p:cNvSpPr/>
                  <p:nvPr/>
                </p:nvSpPr>
                <p:spPr bwMode="auto">
                  <a:xfrm>
                    <a:off x="2643927" y="3210035"/>
                    <a:ext cx="1499373" cy="114555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52"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150" name="TextBox 149"/>
              <p:cNvSpPr txBox="1"/>
              <p:nvPr/>
            </p:nvSpPr>
            <p:spPr>
              <a:xfrm>
                <a:off x="3731160" y="620366"/>
                <a:ext cx="1564658" cy="659791"/>
              </a:xfrm>
              <a:prstGeom prst="rect">
                <a:avLst/>
              </a:prstGeom>
              <a:noFill/>
            </p:spPr>
            <p:txBody>
              <a:bodyPr>
                <a:spAutoFit/>
              </a:bodyPr>
              <a:lstStyle/>
              <a:p>
                <a:pPr algn="ctr">
                  <a:defRPr/>
                </a:pPr>
                <a:r>
                  <a:rPr lang="en-IN" sz="1100" dirty="0" smtClean="0">
                    <a:ea typeface="ＭＳ Ｐゴシック" pitchFamily="-108" charset="-128"/>
                    <a:cs typeface="ＭＳ Ｐゴシック" pitchFamily="-108" charset="-128"/>
                  </a:rPr>
                  <a:t>Positioning Guidelines</a:t>
                </a:r>
                <a:endParaRPr lang="en-US" sz="1100" dirty="0">
                  <a:latin typeface="+mn-lt"/>
                  <a:ea typeface="ＭＳ Ｐゴシック" pitchFamily="-108" charset="-128"/>
                  <a:cs typeface="ＭＳ Ｐゴシック" pitchFamily="-108" charset="-128"/>
                </a:endParaRPr>
              </a:p>
            </p:txBody>
          </p:sp>
        </p:grpSp>
        <p:cxnSp>
          <p:nvCxnSpPr>
            <p:cNvPr id="182" name="Straight Connector 181"/>
            <p:cNvCxnSpPr/>
            <p:nvPr/>
          </p:nvCxnSpPr>
          <p:spPr>
            <a:xfrm>
              <a:off x="4572168" y="2708920"/>
              <a:ext cx="684000" cy="0"/>
            </a:xfrm>
            <a:prstGeom prst="line">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grpSp>
        <p:nvGrpSpPr>
          <p:cNvPr id="69" name="Group 68"/>
          <p:cNvGrpSpPr/>
          <p:nvPr/>
        </p:nvGrpSpPr>
        <p:grpSpPr>
          <a:xfrm>
            <a:off x="2411760" y="1124744"/>
            <a:ext cx="2882056" cy="2232105"/>
            <a:chOff x="2411760" y="1124744"/>
            <a:chExt cx="2882056" cy="2232105"/>
          </a:xfrm>
        </p:grpSpPr>
        <p:grpSp>
          <p:nvGrpSpPr>
            <p:cNvPr id="3" name="Group 3"/>
            <p:cNvGrpSpPr>
              <a:grpSpLocks/>
            </p:cNvGrpSpPr>
            <p:nvPr/>
          </p:nvGrpSpPr>
          <p:grpSpPr bwMode="auto">
            <a:xfrm>
              <a:off x="3707904" y="1124744"/>
              <a:ext cx="1585912" cy="1543050"/>
              <a:chOff x="3710532" y="177543"/>
              <a:chExt cx="1585286" cy="1543488"/>
            </a:xfrm>
          </p:grpSpPr>
          <p:grpSp>
            <p:nvGrpSpPr>
              <p:cNvPr id="6" name="Gruppe 244"/>
              <p:cNvGrpSpPr>
                <a:grpSpLocks/>
              </p:cNvGrpSpPr>
              <p:nvPr/>
            </p:nvGrpSpPr>
            <p:grpSpPr bwMode="auto">
              <a:xfrm>
                <a:off x="3710532" y="177543"/>
                <a:ext cx="1547745" cy="1543488"/>
                <a:chOff x="2329190" y="3175056"/>
                <a:chExt cx="2131782" cy="2124956"/>
              </a:xfrm>
            </p:grpSpPr>
            <p:grpSp>
              <p:nvGrpSpPr>
                <p:cNvPr id="8" name="Gruppe 242"/>
                <p:cNvGrpSpPr>
                  <a:grpSpLocks/>
                </p:cNvGrpSpPr>
                <p:nvPr/>
              </p:nvGrpSpPr>
              <p:grpSpPr bwMode="auto">
                <a:xfrm>
                  <a:off x="2346750" y="3175056"/>
                  <a:ext cx="2114222" cy="2114322"/>
                  <a:chOff x="2346750" y="3175056"/>
                  <a:chExt cx="2114222" cy="2114322"/>
                </a:xfrm>
              </p:grpSpPr>
              <p:sp>
                <p:nvSpPr>
                  <p:cNvPr id="19" name="Ellipse 49"/>
                  <p:cNvSpPr/>
                  <p:nvPr/>
                </p:nvSpPr>
                <p:spPr bwMode="auto">
                  <a:xfrm rot="1356468">
                    <a:off x="2346750" y="3175056"/>
                    <a:ext cx="2114222" cy="2114322"/>
                  </a:xfrm>
                  <a:prstGeom prst="ellipse">
                    <a:avLst/>
                  </a:prstGeom>
                  <a:solidFill>
                    <a:schemeClr val="bg2">
                      <a:lumMod val="50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20" name="Ellipse 50"/>
                  <p:cNvSpPr/>
                  <p:nvPr/>
                </p:nvSpPr>
                <p:spPr bwMode="auto">
                  <a:xfrm>
                    <a:off x="2643927" y="3210035"/>
                    <a:ext cx="1499373" cy="114555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8"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16" name="TextBox 15"/>
              <p:cNvSpPr txBox="1"/>
              <p:nvPr/>
            </p:nvSpPr>
            <p:spPr>
              <a:xfrm>
                <a:off x="3731161" y="321600"/>
                <a:ext cx="1564657" cy="1200670"/>
              </a:xfrm>
              <a:prstGeom prst="rect">
                <a:avLst/>
              </a:prstGeom>
              <a:noFill/>
            </p:spPr>
            <p:txBody>
              <a:bodyPr>
                <a:spAutoFit/>
              </a:bodyPr>
              <a:lstStyle/>
              <a:p>
                <a:pPr algn="ctr">
                  <a:defRPr/>
                </a:pPr>
                <a:r>
                  <a:rPr lang="en-IN" dirty="0" smtClean="0">
                    <a:ea typeface="ＭＳ Ｐゴシック" pitchFamily="-108" charset="-128"/>
                    <a:cs typeface="ＭＳ Ｐゴシック" pitchFamily="-108" charset="-128"/>
                  </a:rPr>
                  <a:t>Identifying and Establishing Brand Position</a:t>
                </a:r>
                <a:endParaRPr lang="en-US" dirty="0">
                  <a:latin typeface="+mn-lt"/>
                  <a:ea typeface="ＭＳ Ｐゴシック" pitchFamily="-108" charset="-128"/>
                  <a:cs typeface="ＭＳ Ｐゴシック" pitchFamily="-108" charset="-128"/>
                </a:endParaRPr>
              </a:p>
            </p:txBody>
          </p:sp>
        </p:grpSp>
        <p:cxnSp>
          <p:nvCxnSpPr>
            <p:cNvPr id="46" name="Straight Connector 45"/>
            <p:cNvCxnSpPr/>
            <p:nvPr/>
          </p:nvCxnSpPr>
          <p:spPr>
            <a:xfrm>
              <a:off x="3708512" y="2697956"/>
              <a:ext cx="828000" cy="0"/>
            </a:xfrm>
            <a:prstGeom prst="line">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grpSp>
          <p:nvGrpSpPr>
            <p:cNvPr id="28" name="Group 3"/>
            <p:cNvGrpSpPr>
              <a:grpSpLocks/>
            </p:cNvGrpSpPr>
            <p:nvPr/>
          </p:nvGrpSpPr>
          <p:grpSpPr bwMode="auto">
            <a:xfrm>
              <a:off x="2411760" y="2060848"/>
              <a:ext cx="1440160" cy="1296001"/>
              <a:chOff x="3667506" y="177543"/>
              <a:chExt cx="1714013" cy="1543488"/>
            </a:xfrm>
          </p:grpSpPr>
          <p:grpSp>
            <p:nvGrpSpPr>
              <p:cNvPr id="29" name="Gruppe 244"/>
              <p:cNvGrpSpPr>
                <a:grpSpLocks/>
              </p:cNvGrpSpPr>
              <p:nvPr/>
            </p:nvGrpSpPr>
            <p:grpSpPr bwMode="auto">
              <a:xfrm>
                <a:off x="3710532" y="177543"/>
                <a:ext cx="1547745" cy="1543488"/>
                <a:chOff x="2329190" y="3175056"/>
                <a:chExt cx="2131782" cy="2124956"/>
              </a:xfrm>
            </p:grpSpPr>
            <p:grpSp>
              <p:nvGrpSpPr>
                <p:cNvPr id="30" name="Gruppe 242"/>
                <p:cNvGrpSpPr>
                  <a:grpSpLocks/>
                </p:cNvGrpSpPr>
                <p:nvPr/>
              </p:nvGrpSpPr>
              <p:grpSpPr bwMode="auto">
                <a:xfrm>
                  <a:off x="2346750" y="3175056"/>
                  <a:ext cx="2114222" cy="2114322"/>
                  <a:chOff x="2346750" y="3175056"/>
                  <a:chExt cx="2114222" cy="2114322"/>
                </a:xfrm>
              </p:grpSpPr>
              <p:sp>
                <p:nvSpPr>
                  <p:cNvPr id="78" name="Ellipse 49"/>
                  <p:cNvSpPr/>
                  <p:nvPr/>
                </p:nvSpPr>
                <p:spPr bwMode="auto">
                  <a:xfrm rot="1356468">
                    <a:off x="2346750" y="3175056"/>
                    <a:ext cx="2114222" cy="2114322"/>
                  </a:xfrm>
                  <a:prstGeom prst="ellipse">
                    <a:avLst/>
                  </a:prstGeom>
                  <a:solidFill>
                    <a:schemeClr val="accent2">
                      <a:lumMod val="75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79" name="Ellipse 50"/>
                  <p:cNvSpPr/>
                  <p:nvPr/>
                </p:nvSpPr>
                <p:spPr bwMode="auto">
                  <a:xfrm>
                    <a:off x="2643927" y="3210035"/>
                    <a:ext cx="1499373" cy="114555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77"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75" name="TextBox 74"/>
              <p:cNvSpPr txBox="1"/>
              <p:nvPr/>
            </p:nvSpPr>
            <p:spPr>
              <a:xfrm>
                <a:off x="3667506" y="606337"/>
                <a:ext cx="1714013" cy="623135"/>
              </a:xfrm>
              <a:prstGeom prst="rect">
                <a:avLst/>
              </a:prstGeom>
              <a:noFill/>
            </p:spPr>
            <p:txBody>
              <a:bodyPr wrap="square">
                <a:spAutoFit/>
              </a:bodyPr>
              <a:lstStyle/>
              <a:p>
                <a:pPr algn="ctr">
                  <a:defRPr/>
                </a:pPr>
                <a:r>
                  <a:rPr lang="en-IN" sz="1400" dirty="0" smtClean="0">
                    <a:ea typeface="ＭＳ Ｐゴシック" pitchFamily="-108" charset="-128"/>
                    <a:cs typeface="ＭＳ Ｐゴシック" pitchFamily="-108" charset="-128"/>
                  </a:rPr>
                  <a:t>Customer Based Brand Equity</a:t>
                </a:r>
                <a:endParaRPr lang="en-US" sz="1400" dirty="0">
                  <a:latin typeface="+mn-lt"/>
                  <a:ea typeface="ＭＳ Ｐゴシック" pitchFamily="-108" charset="-128"/>
                  <a:cs typeface="ＭＳ Ｐゴシック" pitchFamily="-108" charset="-128"/>
                </a:endParaRPr>
              </a:p>
            </p:txBody>
          </p:sp>
        </p:grpSp>
      </p:grpSp>
      <p:sp>
        <p:nvSpPr>
          <p:cNvPr id="104" name="TextBox 103"/>
          <p:cNvSpPr txBox="1"/>
          <p:nvPr/>
        </p:nvSpPr>
        <p:spPr>
          <a:xfrm>
            <a:off x="1187624" y="179929"/>
            <a:ext cx="8064896" cy="584775"/>
          </a:xfrm>
          <a:prstGeom prst="rect">
            <a:avLst/>
          </a:prstGeom>
          <a:noFill/>
        </p:spPr>
        <p:txBody>
          <a:bodyPr wrap="square" rtlCol="0">
            <a:spAutoFit/>
          </a:bodyPr>
          <a:lstStyle/>
          <a:p>
            <a:r>
              <a:rPr lang="en-IN" sz="3200" dirty="0" smtClean="0">
                <a:latin typeface="Garamond" pitchFamily="18" charset="0"/>
              </a:rPr>
              <a:t>Step 1: Identifying &amp; Establishing Brand Position</a:t>
            </a:r>
            <a:endParaRPr lang="en-IN" sz="3200" dirty="0">
              <a:latin typeface="Garamond" pitchFamily="18" charset="0"/>
            </a:endParaRPr>
          </a:p>
        </p:txBody>
      </p:sp>
      <p:sp>
        <p:nvSpPr>
          <p:cNvPr id="67" name="Rectangle 66"/>
          <p:cNvSpPr/>
          <p:nvPr/>
        </p:nvSpPr>
        <p:spPr>
          <a:xfrm>
            <a:off x="4499992" y="908720"/>
            <a:ext cx="4644008" cy="5472608"/>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spcAft>
                <a:spcPts val="600"/>
              </a:spcAft>
            </a:pPr>
            <a:r>
              <a:rPr lang="en-IN" sz="1600" b="1" dirty="0" smtClean="0">
                <a:solidFill>
                  <a:schemeClr val="bg1"/>
                </a:solidFill>
              </a:rPr>
              <a:t>Customer Based Brand Equity</a:t>
            </a:r>
          </a:p>
          <a:p>
            <a:pPr>
              <a:spcAft>
                <a:spcPts val="600"/>
              </a:spcAft>
            </a:pPr>
            <a:r>
              <a:rPr lang="en-IN" sz="1600" dirty="0" smtClean="0">
                <a:solidFill>
                  <a:schemeClr val="bg1"/>
                </a:solidFill>
              </a:rPr>
              <a:t>The Brand position can be identified and established by determining the customer-based brand equity using the pyramid.</a:t>
            </a:r>
          </a:p>
          <a:p>
            <a:pPr marL="342900" indent="-342900">
              <a:spcAft>
                <a:spcPts val="600"/>
              </a:spcAft>
              <a:buFont typeface="Arial" pitchFamily="34" charset="0"/>
              <a:buChar char="•"/>
            </a:pPr>
            <a:r>
              <a:rPr lang="en-IN" sz="1600" b="1" dirty="0" smtClean="0">
                <a:solidFill>
                  <a:schemeClr val="bg1"/>
                </a:solidFill>
              </a:rPr>
              <a:t>Brand Salience: </a:t>
            </a:r>
            <a:r>
              <a:rPr lang="en-IN" sz="1600" dirty="0" smtClean="0">
                <a:solidFill>
                  <a:schemeClr val="bg1"/>
                </a:solidFill>
              </a:rPr>
              <a:t>This relates to aspects of awareness of the brand.</a:t>
            </a:r>
          </a:p>
          <a:p>
            <a:pPr marL="342900" indent="-342900">
              <a:spcAft>
                <a:spcPts val="600"/>
              </a:spcAft>
              <a:buFont typeface="Arial" pitchFamily="34" charset="0"/>
              <a:buChar char="•"/>
            </a:pPr>
            <a:r>
              <a:rPr lang="en-IN" sz="1600" b="1" dirty="0" smtClean="0">
                <a:solidFill>
                  <a:schemeClr val="bg1"/>
                </a:solidFill>
              </a:rPr>
              <a:t>Brand Performance: </a:t>
            </a:r>
            <a:r>
              <a:rPr lang="en-IN" sz="1600" dirty="0" smtClean="0">
                <a:solidFill>
                  <a:schemeClr val="bg1"/>
                </a:solidFill>
              </a:rPr>
              <a:t>This relates to ways in which product/ service meets customers’ needs.</a:t>
            </a:r>
          </a:p>
          <a:p>
            <a:pPr marL="342900" indent="-342900">
              <a:spcAft>
                <a:spcPts val="600"/>
              </a:spcAft>
              <a:buFont typeface="Arial" pitchFamily="34" charset="0"/>
              <a:buChar char="•"/>
            </a:pPr>
            <a:r>
              <a:rPr lang="en-IN" sz="1600" b="1" dirty="0" smtClean="0">
                <a:solidFill>
                  <a:schemeClr val="bg1"/>
                </a:solidFill>
              </a:rPr>
              <a:t>Brand Imagery: </a:t>
            </a:r>
            <a:r>
              <a:rPr lang="en-IN" sz="1600" dirty="0" smtClean="0">
                <a:solidFill>
                  <a:schemeClr val="bg1"/>
                </a:solidFill>
              </a:rPr>
              <a:t>It’s how customers visualize a brand abstractly, with no relevance to what the brand actually does.</a:t>
            </a:r>
          </a:p>
          <a:p>
            <a:pPr marL="342900" indent="-342900">
              <a:spcAft>
                <a:spcPts val="600"/>
              </a:spcAft>
              <a:buFont typeface="Arial" pitchFamily="34" charset="0"/>
              <a:buChar char="•"/>
            </a:pPr>
            <a:r>
              <a:rPr lang="en-IN" sz="1600" b="1" dirty="0" smtClean="0">
                <a:solidFill>
                  <a:schemeClr val="bg1"/>
                </a:solidFill>
              </a:rPr>
              <a:t>Brand Judgments: </a:t>
            </a:r>
            <a:r>
              <a:rPr lang="en-IN" sz="1600" dirty="0" smtClean="0">
                <a:solidFill>
                  <a:schemeClr val="bg1"/>
                </a:solidFill>
              </a:rPr>
              <a:t>The customers’ personal opinions and evaluations with regard to the brand.</a:t>
            </a:r>
          </a:p>
          <a:p>
            <a:pPr marL="342900" indent="-342900">
              <a:spcAft>
                <a:spcPts val="600"/>
              </a:spcAft>
              <a:buFont typeface="Arial" pitchFamily="34" charset="0"/>
              <a:buChar char="•"/>
            </a:pPr>
            <a:r>
              <a:rPr lang="en-IN" sz="1600" b="1" dirty="0" smtClean="0">
                <a:solidFill>
                  <a:schemeClr val="bg1"/>
                </a:solidFill>
              </a:rPr>
              <a:t>Brand Feelings: </a:t>
            </a:r>
            <a:r>
              <a:rPr lang="en-IN" sz="1600" dirty="0" smtClean="0">
                <a:solidFill>
                  <a:schemeClr val="bg1"/>
                </a:solidFill>
              </a:rPr>
              <a:t>The customers’ emotional responses and reactions with respect to the brand.</a:t>
            </a:r>
          </a:p>
          <a:p>
            <a:pPr marL="342900" indent="-342900">
              <a:spcAft>
                <a:spcPts val="600"/>
              </a:spcAft>
              <a:buFont typeface="Arial" pitchFamily="34" charset="0"/>
              <a:buChar char="•"/>
            </a:pPr>
            <a:r>
              <a:rPr lang="en-IN" sz="1600" b="1" dirty="0" smtClean="0">
                <a:solidFill>
                  <a:schemeClr val="bg1"/>
                </a:solidFill>
              </a:rPr>
              <a:t>Brand Resonance: </a:t>
            </a:r>
            <a:r>
              <a:rPr lang="en-IN" sz="1600" dirty="0" smtClean="0">
                <a:solidFill>
                  <a:schemeClr val="bg1"/>
                </a:solidFill>
              </a:rPr>
              <a:t>The ultimate relationship &amp;level of identification that the customer has with the brand.</a:t>
            </a:r>
            <a:endParaRPr lang="en-US" sz="1600" dirty="0">
              <a:solidFill>
                <a:schemeClr val="bg1"/>
              </a:solidFill>
              <a:latin typeface="Calibri" pitchFamily="-109" charset="0"/>
            </a:endParaRPr>
          </a:p>
        </p:txBody>
      </p:sp>
      <p:pic>
        <p:nvPicPr>
          <p:cNvPr id="68" name="Picture 67"/>
          <p:cNvPicPr/>
          <p:nvPr/>
        </p:nvPicPr>
        <p:blipFill>
          <a:blip r:embed="rId5" cstate="print"/>
          <a:srcRect t="3226"/>
          <a:stretch>
            <a:fillRect/>
          </a:stretch>
        </p:blipFill>
        <p:spPr bwMode="auto">
          <a:xfrm>
            <a:off x="0" y="4077072"/>
            <a:ext cx="4499992" cy="2160240"/>
          </a:xfrm>
          <a:prstGeom prst="rect">
            <a:avLst/>
          </a:prstGeom>
          <a:noFill/>
          <a:ln w="9525">
            <a:noFill/>
            <a:miter lim="800000"/>
            <a:headEnd/>
            <a:tailEnd/>
          </a:ln>
        </p:spPr>
      </p:pic>
      <p:pic>
        <p:nvPicPr>
          <p:cNvPr id="61" name="Picture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62" name="Picture 61">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63" name="Picture 62">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65"/>
                                        </p:tgtEl>
                                      </p:cBhvr>
                                    </p:animEffect>
                                    <p:set>
                                      <p:cBhvr>
                                        <p:cTn id="7" dur="1" fill="hold">
                                          <p:stCondLst>
                                            <p:cond delay="999"/>
                                          </p:stCondLst>
                                        </p:cTn>
                                        <p:tgtEl>
                                          <p:spTgt spid="65"/>
                                        </p:tgtEl>
                                        <p:attrNameLst>
                                          <p:attrName>style.visibility</p:attrName>
                                        </p:attrNameLst>
                                      </p:cBhvr>
                                      <p:to>
                                        <p:strVal val="hidden"/>
                                      </p:to>
                                    </p:se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4.16667E-6 5.08788E-7 L -0.14965 0.05759 " pathEditMode="relative" rAng="0" ptsTypes="AA">
                                      <p:cBhvr>
                                        <p:cTn id="10" dur="1000" fill="hold"/>
                                        <p:tgtEl>
                                          <p:spTgt spid="69"/>
                                        </p:tgtEl>
                                        <p:attrNameLst>
                                          <p:attrName>ppt_x</p:attrName>
                                          <p:attrName>ppt_y</p:attrName>
                                        </p:attrNameLst>
                                      </p:cBhvr>
                                      <p:rCtr x="-7500" y="290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childTnLst>
                                </p:cTn>
                              </p:par>
                            </p:childTnLst>
                          </p:cTn>
                        </p:par>
                        <p:par>
                          <p:cTn id="19" fill="hold">
                            <p:stCondLst>
                              <p:cond delay="4000"/>
                            </p:stCondLst>
                            <p:childTnLst>
                              <p:par>
                                <p:cTn id="20" presetID="10" presetClass="entr" presetSubtype="0" fill="hold" nodeType="afterEffect">
                                  <p:stCondLst>
                                    <p:cond delay="5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45387"/>
            <a:ext cx="7884368" cy="830997"/>
          </a:xfrm>
          <a:prstGeom prst="rect">
            <a:avLst/>
          </a:prstGeom>
          <a:noFill/>
        </p:spPr>
        <p:txBody>
          <a:bodyPr wrap="square" rtlCol="0">
            <a:spAutoFit/>
          </a:bodyPr>
          <a:lstStyle/>
          <a:p>
            <a:r>
              <a:rPr lang="en-IN" sz="2400" b="1" dirty="0" smtClean="0">
                <a:latin typeface="Garamond" pitchFamily="18" charset="0"/>
              </a:rPr>
              <a:t>Choosing Brand Elements to Build Brand Equity -    </a:t>
            </a:r>
            <a:r>
              <a:rPr lang="en-IN" sz="2400" dirty="0" smtClean="0">
                <a:latin typeface="Garamond" pitchFamily="18" charset="0"/>
              </a:rPr>
              <a:t>Options and Tactics for Brand Elements</a:t>
            </a:r>
            <a:endParaRPr lang="en-IN" sz="2400" dirty="0">
              <a:latin typeface="Garamond" pitchFamily="18" charset="0"/>
            </a:endParaRPr>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0" name="Rectangle 49"/>
          <p:cNvSpPr/>
          <p:nvPr/>
        </p:nvSpPr>
        <p:spPr>
          <a:xfrm>
            <a:off x="0" y="908720"/>
            <a:ext cx="9144000" cy="5472608"/>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r>
              <a:rPr lang="en-IN" sz="1600" b="1" dirty="0" smtClean="0">
                <a:solidFill>
                  <a:schemeClr val="bg1"/>
                </a:solidFill>
              </a:rPr>
              <a:t>Brand Elements</a:t>
            </a: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US" sz="1600" b="1" dirty="0" smtClean="0">
              <a:solidFill>
                <a:schemeClr val="bg1"/>
              </a:solidFill>
            </a:endParaRPr>
          </a:p>
          <a:p>
            <a:endParaRPr lang="en-IN" sz="1600" b="1" dirty="0" smtClean="0">
              <a:solidFill>
                <a:schemeClr val="bg1"/>
              </a:solidFill>
            </a:endParaRPr>
          </a:p>
        </p:txBody>
      </p:sp>
      <p:sp>
        <p:nvSpPr>
          <p:cNvPr id="51" name="Rectangle 50"/>
          <p:cNvSpPr/>
          <p:nvPr/>
        </p:nvSpPr>
        <p:spPr>
          <a:xfrm>
            <a:off x="0" y="1412776"/>
            <a:ext cx="9144000" cy="48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IN" sz="1400" dirty="0">
              <a:solidFill>
                <a:schemeClr val="tx1"/>
              </a:solidFill>
            </a:endParaRPr>
          </a:p>
        </p:txBody>
      </p:sp>
      <p:sp>
        <p:nvSpPr>
          <p:cNvPr id="53" name="Rectangle 52"/>
          <p:cNvSpPr/>
          <p:nvPr/>
        </p:nvSpPr>
        <p:spPr>
          <a:xfrm>
            <a:off x="323527" y="1484784"/>
            <a:ext cx="8500767"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smtClean="0">
                <a:solidFill>
                  <a:schemeClr val="bg1"/>
                </a:solidFill>
              </a:rPr>
              <a:t>Options and Tactics for Brand Elements:</a:t>
            </a:r>
          </a:p>
        </p:txBody>
      </p:sp>
      <p:sp>
        <p:nvSpPr>
          <p:cNvPr id="52" name="Rectangle 51"/>
          <p:cNvSpPr/>
          <p:nvPr/>
        </p:nvSpPr>
        <p:spPr>
          <a:xfrm>
            <a:off x="683568" y="1916832"/>
            <a:ext cx="8136904" cy="28803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The following are few options and tactics for Brand Elements:</a:t>
            </a:r>
          </a:p>
        </p:txBody>
      </p:sp>
      <p:sp>
        <p:nvSpPr>
          <p:cNvPr id="107" name="Rad 28"/>
          <p:cNvSpPr/>
          <p:nvPr/>
        </p:nvSpPr>
        <p:spPr bwMode="auto">
          <a:xfrm rot="5400000">
            <a:off x="35496" y="2724418"/>
            <a:ext cx="3816423" cy="3065354"/>
          </a:xfrm>
          <a:prstGeom prst="donut">
            <a:avLst>
              <a:gd name="adj" fmla="val 7970"/>
            </a:avLst>
          </a:prstGeom>
          <a:solidFill>
            <a:schemeClr val="accent1"/>
          </a:solidFill>
          <a:ln w="9525">
            <a:noFill/>
            <a:round/>
            <a:headEnd/>
            <a:tailEnd/>
          </a:ln>
          <a:effectLst/>
          <a:scene3d>
            <a:camera prst="orthographicFront">
              <a:rot lat="17399974" lon="0" rev="21599991"/>
            </a:camera>
            <a:lightRig rig="threePt" dir="t"/>
          </a:scene3d>
          <a:sp3d extrusionH="2540000">
            <a:bevelT/>
          </a:sp3d>
        </p:spPr>
        <p:txBody>
          <a:bodyPr/>
          <a:lstStyle/>
          <a:p>
            <a:pPr algn="ctr" fontAlgn="auto">
              <a:spcBef>
                <a:spcPts val="0"/>
              </a:spcBef>
              <a:spcAft>
                <a:spcPts val="0"/>
              </a:spcAft>
              <a:defRPr/>
            </a:pPr>
            <a:endParaRPr lang="de-DE">
              <a:solidFill>
                <a:srgbClr val="000000"/>
              </a:solidFill>
              <a:latin typeface="+mn-lt"/>
              <a:ea typeface="+mn-ea"/>
            </a:endParaRPr>
          </a:p>
        </p:txBody>
      </p:sp>
      <p:grpSp>
        <p:nvGrpSpPr>
          <p:cNvPr id="134" name="Group 133"/>
          <p:cNvGrpSpPr/>
          <p:nvPr/>
        </p:nvGrpSpPr>
        <p:grpSpPr>
          <a:xfrm>
            <a:off x="1787525" y="2708920"/>
            <a:ext cx="2640459" cy="3096344"/>
            <a:chOff x="1787525" y="2708920"/>
            <a:chExt cx="2640459" cy="3096344"/>
          </a:xfrm>
        </p:grpSpPr>
        <p:grpSp>
          <p:nvGrpSpPr>
            <p:cNvPr id="108" name="Group 107"/>
            <p:cNvGrpSpPr>
              <a:grpSpLocks/>
            </p:cNvGrpSpPr>
            <p:nvPr/>
          </p:nvGrpSpPr>
          <p:grpSpPr bwMode="auto">
            <a:xfrm>
              <a:off x="1787525" y="2708920"/>
              <a:ext cx="2640459" cy="3096344"/>
              <a:chOff x="1787525" y="2725738"/>
              <a:chExt cx="2244725" cy="1236662"/>
            </a:xfrm>
          </p:grpSpPr>
          <p:sp>
            <p:nvSpPr>
              <p:cNvPr id="109" name="Richtungspfeil 2"/>
              <p:cNvSpPr>
                <a:spLocks/>
              </p:cNvSpPr>
              <p:nvPr/>
            </p:nvSpPr>
            <p:spPr bwMode="auto">
              <a:xfrm flipH="1">
                <a:off x="1787525" y="2725738"/>
                <a:ext cx="2244725" cy="1236662"/>
              </a:xfrm>
              <a:custGeom>
                <a:avLst/>
                <a:gdLst>
                  <a:gd name="T0" fmla="*/ 1981316 w 2570480"/>
                  <a:gd name="T1" fmla="*/ 0 h 1178328"/>
                  <a:gd name="T2" fmla="*/ 0 w 2570480"/>
                  <a:gd name="T3" fmla="*/ 0 h 1178328"/>
                  <a:gd name="T4" fmla="*/ 0 w 2570480"/>
                  <a:gd name="T5" fmla="*/ 185718 h 1178328"/>
                  <a:gd name="T6" fmla="*/ 403446 w 2570480"/>
                  <a:gd name="T7" fmla="*/ 589164 h 1178328"/>
                  <a:gd name="T8" fmla="*/ 0 w 2570480"/>
                  <a:gd name="T9" fmla="*/ 992610 h 1178328"/>
                  <a:gd name="T10" fmla="*/ 0 w 2570480"/>
                  <a:gd name="T11" fmla="*/ 1178328 h 1178328"/>
                  <a:gd name="T12" fmla="*/ 1981316 w 2570480"/>
                  <a:gd name="T13" fmla="*/ 1178328 h 1178328"/>
                  <a:gd name="T14" fmla="*/ 2570480 w 2570480"/>
                  <a:gd name="T15" fmla="*/ 589164 h 1178328"/>
                  <a:gd name="T16" fmla="*/ 1981316 w 2570480"/>
                  <a:gd name="T17" fmla="*/ 0 h 1178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0480"/>
                  <a:gd name="T28" fmla="*/ 0 h 1178328"/>
                  <a:gd name="T29" fmla="*/ 2570480 w 2570480"/>
                  <a:gd name="T30" fmla="*/ 1178328 h 1178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0480" h="1178328">
                    <a:moveTo>
                      <a:pt x="1981316" y="0"/>
                    </a:moveTo>
                    <a:lnTo>
                      <a:pt x="0" y="0"/>
                    </a:lnTo>
                    <a:lnTo>
                      <a:pt x="0" y="185718"/>
                    </a:lnTo>
                    <a:lnTo>
                      <a:pt x="403446" y="589164"/>
                    </a:lnTo>
                    <a:lnTo>
                      <a:pt x="0" y="992610"/>
                    </a:lnTo>
                    <a:lnTo>
                      <a:pt x="0" y="1178328"/>
                    </a:lnTo>
                    <a:lnTo>
                      <a:pt x="1981316" y="1178328"/>
                    </a:lnTo>
                    <a:lnTo>
                      <a:pt x="2570480" y="589164"/>
                    </a:lnTo>
                    <a:lnTo>
                      <a:pt x="1981316" y="0"/>
                    </a:lnTo>
                    <a:close/>
                  </a:path>
                </a:pathLst>
              </a:custGeom>
              <a:gradFill rotWithShape="1">
                <a:gsLst>
                  <a:gs pos="0">
                    <a:srgbClr val="F2F2F2"/>
                  </a:gs>
                  <a:gs pos="64999">
                    <a:srgbClr val="DCDCDC"/>
                  </a:gs>
                  <a:gs pos="100000">
                    <a:srgbClr val="CECECE"/>
                  </a:gs>
                </a:gsLst>
                <a:lin ang="5400000" scaled="1"/>
              </a:gradFill>
              <a:ln w="9525">
                <a:solidFill>
                  <a:srgbClr val="828282"/>
                </a:solidFill>
                <a:round/>
                <a:headEnd/>
                <a:tailEnd/>
              </a:ln>
              <a:effectLst>
                <a:outerShdw dist="38100" dir="5400000" algn="t" rotWithShape="0">
                  <a:srgbClr val="808080">
                    <a:alpha val="39998"/>
                  </a:srgbClr>
                </a:outerShdw>
              </a:effectLst>
            </p:spPr>
            <p:txBody>
              <a:bodyPr/>
              <a:lstStyle/>
              <a:p>
                <a:pPr>
                  <a:defRPr/>
                </a:pPr>
                <a:endParaRPr lang="nb-NO"/>
              </a:p>
            </p:txBody>
          </p:sp>
          <p:sp>
            <p:nvSpPr>
              <p:cNvPr id="110" name="Textfeld 6"/>
              <p:cNvSpPr txBox="1">
                <a:spLocks/>
              </p:cNvSpPr>
              <p:nvPr/>
            </p:nvSpPr>
            <p:spPr bwMode="auto">
              <a:xfrm flipH="1">
                <a:off x="1835150" y="2725738"/>
                <a:ext cx="21971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anchor="ct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endParaRPr lang="de-DE" sz="1600" dirty="0">
                  <a:solidFill>
                    <a:srgbClr val="000000"/>
                  </a:solidFill>
                  <a:latin typeface="+mn-lt"/>
                </a:endParaRPr>
              </a:p>
            </p:txBody>
          </p:sp>
        </p:grpSp>
        <p:sp>
          <p:nvSpPr>
            <p:cNvPr id="119" name="TextBox 118"/>
            <p:cNvSpPr txBox="1"/>
            <p:nvPr/>
          </p:nvSpPr>
          <p:spPr>
            <a:xfrm>
              <a:off x="2339752" y="2708920"/>
              <a:ext cx="1872208" cy="307777"/>
            </a:xfrm>
            <a:prstGeom prst="rect">
              <a:avLst/>
            </a:prstGeom>
            <a:noFill/>
          </p:spPr>
          <p:txBody>
            <a:bodyPr wrap="square" rtlCol="0">
              <a:spAutoFit/>
            </a:bodyPr>
            <a:lstStyle/>
            <a:p>
              <a:r>
                <a:rPr lang="en-IN" sz="1400" b="1" dirty="0" smtClean="0"/>
                <a:t>Brand Names:</a:t>
              </a:r>
            </a:p>
          </p:txBody>
        </p:sp>
        <p:sp>
          <p:nvSpPr>
            <p:cNvPr id="120" name="TextBox 119"/>
            <p:cNvSpPr txBox="1"/>
            <p:nvPr/>
          </p:nvSpPr>
          <p:spPr>
            <a:xfrm>
              <a:off x="2195736" y="2977207"/>
              <a:ext cx="2232248" cy="646331"/>
            </a:xfrm>
            <a:prstGeom prst="rect">
              <a:avLst/>
            </a:prstGeom>
            <a:noFill/>
          </p:spPr>
          <p:txBody>
            <a:bodyPr wrap="square" rtlCol="0">
              <a:spAutoFit/>
            </a:bodyPr>
            <a:lstStyle/>
            <a:p>
              <a:r>
                <a:rPr lang="en-IN" sz="1200" dirty="0" smtClean="0"/>
                <a:t>Descriptive brand names in which the function is described literally in brand name.</a:t>
              </a:r>
            </a:p>
          </p:txBody>
        </p:sp>
        <p:sp>
          <p:nvSpPr>
            <p:cNvPr id="121" name="TextBox 120"/>
            <p:cNvSpPr txBox="1"/>
            <p:nvPr/>
          </p:nvSpPr>
          <p:spPr>
            <a:xfrm>
              <a:off x="2051720" y="4110171"/>
              <a:ext cx="2016224" cy="830997"/>
            </a:xfrm>
            <a:prstGeom prst="rect">
              <a:avLst/>
            </a:prstGeom>
            <a:noFill/>
          </p:spPr>
          <p:txBody>
            <a:bodyPr wrap="square" rtlCol="0">
              <a:spAutoFit/>
            </a:bodyPr>
            <a:lstStyle/>
            <a:p>
              <a:r>
                <a:rPr lang="en-IN" sz="1200" dirty="0" smtClean="0"/>
                <a:t>Suggestive brand names in which the name is suggestive of a benefit provided by the brand to the customer.</a:t>
              </a:r>
            </a:p>
          </p:txBody>
        </p:sp>
        <p:pic>
          <p:nvPicPr>
            <p:cNvPr id="4098"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7704" y="3765037"/>
              <a:ext cx="1152128" cy="384043"/>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70830" y="3501008"/>
              <a:ext cx="1861732" cy="432048"/>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95736" y="4941168"/>
              <a:ext cx="1080120" cy="432048"/>
            </a:xfrm>
            <a:prstGeom prst="rect">
              <a:avLst/>
            </a:prstGeom>
            <a:noFill/>
            <a:ln w="9525">
              <a:noFill/>
              <a:miter lim="800000"/>
              <a:headEnd/>
              <a:tailEnd/>
            </a:ln>
          </p:spPr>
        </p:pic>
        <p:pic>
          <p:nvPicPr>
            <p:cNvPr id="122" name="Picture 121" descr="746px-Postit-logo_svg.png"/>
            <p:cNvPicPr>
              <a:picLocks noChangeAspect="1"/>
            </p:cNvPicPr>
            <p:nvPr/>
          </p:nvPicPr>
          <p:blipFill>
            <a:blip r:embed="rId8" cstate="print"/>
            <a:stretch>
              <a:fillRect/>
            </a:stretch>
          </p:blipFill>
          <p:spPr>
            <a:xfrm>
              <a:off x="3219044" y="5085184"/>
              <a:ext cx="1161365" cy="649181"/>
            </a:xfrm>
            <a:prstGeom prst="rect">
              <a:avLst/>
            </a:prstGeom>
          </p:spPr>
        </p:pic>
      </p:grpSp>
      <p:grpSp>
        <p:nvGrpSpPr>
          <p:cNvPr id="136" name="Group 135"/>
          <p:cNvGrpSpPr/>
          <p:nvPr/>
        </p:nvGrpSpPr>
        <p:grpSpPr>
          <a:xfrm>
            <a:off x="4191124" y="2708920"/>
            <a:ext cx="2613124" cy="3198093"/>
            <a:chOff x="4191124" y="2708920"/>
            <a:chExt cx="2613124" cy="3198093"/>
          </a:xfrm>
        </p:grpSpPr>
        <p:grpSp>
          <p:nvGrpSpPr>
            <p:cNvPr id="132" name="Group 131"/>
            <p:cNvGrpSpPr/>
            <p:nvPr/>
          </p:nvGrpSpPr>
          <p:grpSpPr>
            <a:xfrm>
              <a:off x="4191124" y="2708920"/>
              <a:ext cx="2613124" cy="3096344"/>
              <a:chOff x="4191124" y="2708920"/>
              <a:chExt cx="2613124" cy="3096344"/>
            </a:xfrm>
          </p:grpSpPr>
          <p:grpSp>
            <p:nvGrpSpPr>
              <p:cNvPr id="112" name="Group 17"/>
              <p:cNvGrpSpPr>
                <a:grpSpLocks/>
              </p:cNvGrpSpPr>
              <p:nvPr/>
            </p:nvGrpSpPr>
            <p:grpSpPr bwMode="auto">
              <a:xfrm>
                <a:off x="4191124" y="2708920"/>
                <a:ext cx="2469108" cy="3096344"/>
                <a:chOff x="1787525" y="2725738"/>
                <a:chExt cx="2244725" cy="1236662"/>
              </a:xfrm>
            </p:grpSpPr>
            <p:sp>
              <p:nvSpPr>
                <p:cNvPr id="113" name="Richtungspfeil 2"/>
                <p:cNvSpPr>
                  <a:spLocks/>
                </p:cNvSpPr>
                <p:nvPr/>
              </p:nvSpPr>
              <p:spPr bwMode="auto">
                <a:xfrm flipH="1">
                  <a:off x="1787525" y="2725738"/>
                  <a:ext cx="2244725" cy="1236662"/>
                </a:xfrm>
                <a:custGeom>
                  <a:avLst/>
                  <a:gdLst>
                    <a:gd name="T0" fmla="*/ 1981316 w 2570480"/>
                    <a:gd name="T1" fmla="*/ 0 h 1178328"/>
                    <a:gd name="T2" fmla="*/ 0 w 2570480"/>
                    <a:gd name="T3" fmla="*/ 0 h 1178328"/>
                    <a:gd name="T4" fmla="*/ 0 w 2570480"/>
                    <a:gd name="T5" fmla="*/ 185718 h 1178328"/>
                    <a:gd name="T6" fmla="*/ 403446 w 2570480"/>
                    <a:gd name="T7" fmla="*/ 589164 h 1178328"/>
                    <a:gd name="T8" fmla="*/ 0 w 2570480"/>
                    <a:gd name="T9" fmla="*/ 992610 h 1178328"/>
                    <a:gd name="T10" fmla="*/ 0 w 2570480"/>
                    <a:gd name="T11" fmla="*/ 1178328 h 1178328"/>
                    <a:gd name="T12" fmla="*/ 1981316 w 2570480"/>
                    <a:gd name="T13" fmla="*/ 1178328 h 1178328"/>
                    <a:gd name="T14" fmla="*/ 2570480 w 2570480"/>
                    <a:gd name="T15" fmla="*/ 589164 h 1178328"/>
                    <a:gd name="T16" fmla="*/ 1981316 w 2570480"/>
                    <a:gd name="T17" fmla="*/ 0 h 1178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0480"/>
                    <a:gd name="T28" fmla="*/ 0 h 1178328"/>
                    <a:gd name="T29" fmla="*/ 2570480 w 2570480"/>
                    <a:gd name="T30" fmla="*/ 1178328 h 1178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0480" h="1178328">
                      <a:moveTo>
                        <a:pt x="1981316" y="0"/>
                      </a:moveTo>
                      <a:lnTo>
                        <a:pt x="0" y="0"/>
                      </a:lnTo>
                      <a:lnTo>
                        <a:pt x="0" y="185718"/>
                      </a:lnTo>
                      <a:lnTo>
                        <a:pt x="403446" y="589164"/>
                      </a:lnTo>
                      <a:lnTo>
                        <a:pt x="0" y="992610"/>
                      </a:lnTo>
                      <a:lnTo>
                        <a:pt x="0" y="1178328"/>
                      </a:lnTo>
                      <a:lnTo>
                        <a:pt x="1981316" y="1178328"/>
                      </a:lnTo>
                      <a:lnTo>
                        <a:pt x="2570480" y="589164"/>
                      </a:lnTo>
                      <a:lnTo>
                        <a:pt x="1981316" y="0"/>
                      </a:lnTo>
                      <a:close/>
                    </a:path>
                  </a:pathLst>
                </a:custGeom>
                <a:gradFill rotWithShape="1">
                  <a:gsLst>
                    <a:gs pos="0">
                      <a:srgbClr val="F2F2F2"/>
                    </a:gs>
                    <a:gs pos="64999">
                      <a:srgbClr val="DCDCDC"/>
                    </a:gs>
                    <a:gs pos="100000">
                      <a:srgbClr val="CECECE"/>
                    </a:gs>
                  </a:gsLst>
                  <a:lin ang="5400000" scaled="1"/>
                </a:gradFill>
                <a:ln w="9525">
                  <a:solidFill>
                    <a:srgbClr val="828282"/>
                  </a:solidFill>
                  <a:round/>
                  <a:headEnd/>
                  <a:tailEnd/>
                </a:ln>
                <a:effectLst>
                  <a:outerShdw dist="38100" dir="5400000" algn="t" rotWithShape="0">
                    <a:srgbClr val="808080">
                      <a:alpha val="39998"/>
                    </a:srgbClr>
                  </a:outerShdw>
                </a:effectLst>
              </p:spPr>
              <p:txBody>
                <a:bodyPr/>
                <a:lstStyle/>
                <a:p>
                  <a:pPr>
                    <a:defRPr/>
                  </a:pPr>
                  <a:endParaRPr lang="nb-NO"/>
                </a:p>
              </p:txBody>
            </p:sp>
            <p:sp>
              <p:nvSpPr>
                <p:cNvPr id="114" name="Textfeld 6"/>
                <p:cNvSpPr txBox="1">
                  <a:spLocks/>
                </p:cNvSpPr>
                <p:nvPr/>
              </p:nvSpPr>
              <p:spPr bwMode="auto">
                <a:xfrm flipH="1">
                  <a:off x="1835150" y="2725738"/>
                  <a:ext cx="21971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anchor="ct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eaLnBrk="1" hangingPunct="1"/>
                  <a:endParaRPr lang="de-DE" sz="4000" b="1" dirty="0">
                    <a:solidFill>
                      <a:srgbClr val="000000"/>
                    </a:solidFill>
                  </a:endParaRPr>
                </a:p>
              </p:txBody>
            </p:sp>
          </p:grpSp>
          <p:sp>
            <p:nvSpPr>
              <p:cNvPr id="123" name="TextBox 122"/>
              <p:cNvSpPr txBox="1"/>
              <p:nvPr/>
            </p:nvSpPr>
            <p:spPr>
              <a:xfrm>
                <a:off x="4716016" y="2708920"/>
                <a:ext cx="1872208" cy="307777"/>
              </a:xfrm>
              <a:prstGeom prst="rect">
                <a:avLst/>
              </a:prstGeom>
              <a:noFill/>
            </p:spPr>
            <p:txBody>
              <a:bodyPr wrap="square" rtlCol="0">
                <a:spAutoFit/>
              </a:bodyPr>
              <a:lstStyle/>
              <a:p>
                <a:r>
                  <a:rPr lang="en-IN" sz="1400" b="1" dirty="0" smtClean="0"/>
                  <a:t>URLs:</a:t>
                </a:r>
              </a:p>
            </p:txBody>
          </p:sp>
          <p:sp>
            <p:nvSpPr>
              <p:cNvPr id="124" name="TextBox 123"/>
              <p:cNvSpPr txBox="1"/>
              <p:nvPr/>
            </p:nvSpPr>
            <p:spPr>
              <a:xfrm>
                <a:off x="4572000" y="2977207"/>
                <a:ext cx="2232248" cy="1200329"/>
              </a:xfrm>
              <a:prstGeom prst="rect">
                <a:avLst/>
              </a:prstGeom>
              <a:noFill/>
            </p:spPr>
            <p:txBody>
              <a:bodyPr wrap="square" rtlCol="0">
                <a:spAutoFit/>
              </a:bodyPr>
              <a:lstStyle/>
              <a:p>
                <a:pPr>
                  <a:buFont typeface="Arial" pitchFamily="34" charset="0"/>
                  <a:buChar char="•"/>
                </a:pPr>
                <a:r>
                  <a:rPr lang="en-IN" sz="1200" dirty="0" smtClean="0"/>
                  <a:t> Keep the URLs as simple as possible, </a:t>
                </a:r>
              </a:p>
              <a:p>
                <a:pPr>
                  <a:buFont typeface="Arial" pitchFamily="34" charset="0"/>
                  <a:buChar char="•"/>
                </a:pPr>
                <a:r>
                  <a:rPr lang="en-IN" sz="1200" dirty="0" smtClean="0"/>
                  <a:t> Avoid clichés, </a:t>
                </a:r>
              </a:p>
              <a:p>
                <a:pPr>
                  <a:buFont typeface="Arial" pitchFamily="34" charset="0"/>
                  <a:buChar char="•"/>
                </a:pPr>
                <a:r>
                  <a:rPr lang="en-IN" sz="1200" dirty="0" smtClean="0"/>
                  <a:t> Use a new term for the          real word</a:t>
                </a:r>
              </a:p>
              <a:p>
                <a:pPr>
                  <a:buFont typeface="Arial" pitchFamily="34" charset="0"/>
                  <a:buChar char="•"/>
                </a:pPr>
                <a:r>
                  <a:rPr lang="en-US" sz="1200" dirty="0" smtClean="0"/>
                  <a:t> </a:t>
                </a:r>
                <a:r>
                  <a:rPr lang="en-IN" sz="1200" dirty="0" smtClean="0"/>
                  <a:t>Use catchy phrases</a:t>
                </a:r>
              </a:p>
            </p:txBody>
          </p:sp>
        </p:grpSp>
        <p:pic>
          <p:nvPicPr>
            <p:cNvPr id="135" name="Picture 134" descr="logo.jpg"/>
            <p:cNvPicPr>
              <a:picLocks noChangeAspect="1"/>
            </p:cNvPicPr>
            <p:nvPr/>
          </p:nvPicPr>
          <p:blipFill>
            <a:blip r:embed="rId9" cstate="print">
              <a:clrChange>
                <a:clrFrom>
                  <a:srgbClr val="FFFFFF"/>
                </a:clrFrom>
                <a:clrTo>
                  <a:srgbClr val="FFFFFF">
                    <a:alpha val="0"/>
                  </a:srgbClr>
                </a:clrTo>
              </a:clrChange>
            </a:blip>
            <a:stretch>
              <a:fillRect/>
            </a:stretch>
          </p:blipFill>
          <p:spPr>
            <a:xfrm>
              <a:off x="4499992" y="4380340"/>
              <a:ext cx="1936374" cy="1526673"/>
            </a:xfrm>
            <a:prstGeom prst="rect">
              <a:avLst/>
            </a:prstGeom>
          </p:spPr>
        </p:pic>
      </p:grpSp>
      <p:grpSp>
        <p:nvGrpSpPr>
          <p:cNvPr id="141" name="Group 140"/>
          <p:cNvGrpSpPr/>
          <p:nvPr/>
        </p:nvGrpSpPr>
        <p:grpSpPr>
          <a:xfrm>
            <a:off x="6378699" y="2681502"/>
            <a:ext cx="2729805" cy="3140068"/>
            <a:chOff x="6378699" y="2681502"/>
            <a:chExt cx="2729805" cy="3140068"/>
          </a:xfrm>
        </p:grpSpPr>
        <p:grpSp>
          <p:nvGrpSpPr>
            <p:cNvPr id="133" name="Group 132"/>
            <p:cNvGrpSpPr/>
            <p:nvPr/>
          </p:nvGrpSpPr>
          <p:grpSpPr>
            <a:xfrm>
              <a:off x="6378699" y="2681502"/>
              <a:ext cx="2729805" cy="3140068"/>
              <a:chOff x="6378699" y="2681502"/>
              <a:chExt cx="2729805" cy="3140068"/>
            </a:xfrm>
          </p:grpSpPr>
          <p:grpSp>
            <p:nvGrpSpPr>
              <p:cNvPr id="116" name="Group 21"/>
              <p:cNvGrpSpPr>
                <a:grpSpLocks/>
              </p:cNvGrpSpPr>
              <p:nvPr/>
            </p:nvGrpSpPr>
            <p:grpSpPr bwMode="auto">
              <a:xfrm>
                <a:off x="6378699" y="2681502"/>
                <a:ext cx="2664000" cy="3140068"/>
                <a:chOff x="1787525" y="2708920"/>
                <a:chExt cx="2244725" cy="1253480"/>
              </a:xfrm>
            </p:grpSpPr>
            <p:sp>
              <p:nvSpPr>
                <p:cNvPr id="117" name="Richtungspfeil 2"/>
                <p:cNvSpPr>
                  <a:spLocks/>
                </p:cNvSpPr>
                <p:nvPr/>
              </p:nvSpPr>
              <p:spPr bwMode="auto">
                <a:xfrm flipH="1">
                  <a:off x="1787525" y="2726374"/>
                  <a:ext cx="2244725" cy="1236026"/>
                </a:xfrm>
                <a:custGeom>
                  <a:avLst/>
                  <a:gdLst>
                    <a:gd name="T0" fmla="*/ 1730225 w 2570480"/>
                    <a:gd name="T1" fmla="*/ 0 h 1178328"/>
                    <a:gd name="T2" fmla="*/ 0 w 2570480"/>
                    <a:gd name="T3" fmla="*/ 0 h 1178328"/>
                    <a:gd name="T4" fmla="*/ 0 w 2570480"/>
                    <a:gd name="T5" fmla="*/ 194812 h 1178328"/>
                    <a:gd name="T6" fmla="*/ 0 w 2570480"/>
                    <a:gd name="T7" fmla="*/ 1041214 h 1178328"/>
                    <a:gd name="T8" fmla="*/ 0 w 2570480"/>
                    <a:gd name="T9" fmla="*/ 1236026 h 1178328"/>
                    <a:gd name="T10" fmla="*/ 1730225 w 2570480"/>
                    <a:gd name="T11" fmla="*/ 1236026 h 1178328"/>
                    <a:gd name="T12" fmla="*/ 2244725 w 2570480"/>
                    <a:gd name="T13" fmla="*/ 618013 h 1178328"/>
                    <a:gd name="T14" fmla="*/ 1730225 w 2570480"/>
                    <a:gd name="T15" fmla="*/ 0 h 1178328"/>
                    <a:gd name="T16" fmla="*/ 0 60000 65536"/>
                    <a:gd name="T17" fmla="*/ 0 60000 65536"/>
                    <a:gd name="T18" fmla="*/ 0 60000 65536"/>
                    <a:gd name="T19" fmla="*/ 0 60000 65536"/>
                    <a:gd name="T20" fmla="*/ 0 60000 65536"/>
                    <a:gd name="T21" fmla="*/ 0 60000 65536"/>
                    <a:gd name="T22" fmla="*/ 0 60000 65536"/>
                    <a:gd name="T23" fmla="*/ 0 60000 65536"/>
                    <a:gd name="T24" fmla="*/ 0 w 2570480"/>
                    <a:gd name="T25" fmla="*/ 0 h 1178328"/>
                    <a:gd name="T26" fmla="*/ 2570480 w 2570480"/>
                    <a:gd name="T27" fmla="*/ 1178328 h 11783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70480" h="1178328">
                      <a:moveTo>
                        <a:pt x="1981316" y="0"/>
                      </a:moveTo>
                      <a:lnTo>
                        <a:pt x="0" y="0"/>
                      </a:lnTo>
                      <a:lnTo>
                        <a:pt x="0" y="185718"/>
                      </a:lnTo>
                      <a:lnTo>
                        <a:pt x="0" y="992610"/>
                      </a:lnTo>
                      <a:lnTo>
                        <a:pt x="0" y="1178328"/>
                      </a:lnTo>
                      <a:lnTo>
                        <a:pt x="1981316" y="1178328"/>
                      </a:lnTo>
                      <a:lnTo>
                        <a:pt x="2570480" y="589164"/>
                      </a:lnTo>
                      <a:lnTo>
                        <a:pt x="1981316" y="0"/>
                      </a:lnTo>
                      <a:close/>
                    </a:path>
                  </a:pathLst>
                </a:custGeom>
                <a:gradFill rotWithShape="1">
                  <a:gsLst>
                    <a:gs pos="0">
                      <a:srgbClr val="F2F2F2"/>
                    </a:gs>
                    <a:gs pos="64999">
                      <a:srgbClr val="DCDCDC"/>
                    </a:gs>
                    <a:gs pos="100000">
                      <a:srgbClr val="CECECE"/>
                    </a:gs>
                  </a:gsLst>
                  <a:lin ang="5400000" scaled="1"/>
                </a:gradFill>
                <a:ln w="9525">
                  <a:solidFill>
                    <a:srgbClr val="828282"/>
                  </a:solidFill>
                  <a:round/>
                  <a:headEnd/>
                  <a:tailEnd/>
                </a:ln>
                <a:effectLst>
                  <a:outerShdw dist="38100" dir="5400000" algn="t" rotWithShape="0">
                    <a:srgbClr val="808080">
                      <a:alpha val="39998"/>
                    </a:srgbClr>
                  </a:outerShdw>
                </a:effectLst>
              </p:spPr>
              <p:txBody>
                <a:bodyPr/>
                <a:lstStyle/>
                <a:p>
                  <a:pPr>
                    <a:defRPr/>
                  </a:pPr>
                  <a:endParaRPr lang="nb-NO"/>
                </a:p>
              </p:txBody>
            </p:sp>
            <p:sp>
              <p:nvSpPr>
                <p:cNvPr id="118" name="Textfeld 6"/>
                <p:cNvSpPr txBox="1">
                  <a:spLocks/>
                </p:cNvSpPr>
                <p:nvPr/>
              </p:nvSpPr>
              <p:spPr bwMode="auto">
                <a:xfrm flipH="1">
                  <a:off x="1835150" y="2708920"/>
                  <a:ext cx="21971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anchor="ctr"/>
                <a:lstStyle>
                  <a:lvl1pPr eaLnBrk="0" hangingPunct="0">
                    <a:defRPr>
                      <a:solidFill>
                        <a:schemeClr val="tx1"/>
                      </a:solidFill>
                      <a:latin typeface="Arial" charset="0"/>
                      <a:ea typeface="ＭＳ Ｐゴシック" pitchFamily="-110" charset="-128"/>
                    </a:defRPr>
                  </a:lvl1pPr>
                  <a:lvl2pPr marL="742950" indent="-285750" eaLnBrk="0" hangingPunct="0">
                    <a:defRPr>
                      <a:solidFill>
                        <a:schemeClr val="tx1"/>
                      </a:solidFill>
                      <a:latin typeface="Arial" charset="0"/>
                      <a:ea typeface="ＭＳ Ｐゴシック" pitchFamily="-110" charset="-128"/>
                    </a:defRPr>
                  </a:lvl2pPr>
                  <a:lvl3pPr marL="1143000" indent="-228600" eaLnBrk="0" hangingPunct="0">
                    <a:defRPr>
                      <a:solidFill>
                        <a:schemeClr val="tx1"/>
                      </a:solidFill>
                      <a:latin typeface="Arial" charset="0"/>
                      <a:ea typeface="ＭＳ Ｐゴシック" pitchFamily="-110" charset="-128"/>
                    </a:defRPr>
                  </a:lvl3pPr>
                  <a:lvl4pPr marL="1600200" indent="-228600" eaLnBrk="0" hangingPunct="0">
                    <a:defRPr>
                      <a:solidFill>
                        <a:schemeClr val="tx1"/>
                      </a:solidFill>
                      <a:latin typeface="Arial" charset="0"/>
                      <a:ea typeface="ＭＳ Ｐゴシック" pitchFamily="-110" charset="-128"/>
                    </a:defRPr>
                  </a:lvl4pPr>
                  <a:lvl5pPr marL="2057400" indent="-228600" eaLnBrk="0" hangingPunct="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eaLnBrk="1" hangingPunct="1"/>
                  <a:endParaRPr lang="de-DE" sz="4000" b="1" dirty="0">
                    <a:solidFill>
                      <a:srgbClr val="000000"/>
                    </a:solidFill>
                  </a:endParaRPr>
                </a:p>
              </p:txBody>
            </p:sp>
          </p:grpSp>
          <p:sp>
            <p:nvSpPr>
              <p:cNvPr id="125" name="TextBox 124"/>
              <p:cNvSpPr txBox="1"/>
              <p:nvPr/>
            </p:nvSpPr>
            <p:spPr>
              <a:xfrm>
                <a:off x="6948264" y="2708920"/>
                <a:ext cx="1872208" cy="307777"/>
              </a:xfrm>
              <a:prstGeom prst="rect">
                <a:avLst/>
              </a:prstGeom>
              <a:noFill/>
            </p:spPr>
            <p:txBody>
              <a:bodyPr wrap="square" rtlCol="0">
                <a:spAutoFit/>
              </a:bodyPr>
              <a:lstStyle/>
              <a:p>
                <a:r>
                  <a:rPr lang="en-IN" sz="1400" b="1" dirty="0" smtClean="0"/>
                  <a:t>Logos and Symbols:</a:t>
                </a:r>
              </a:p>
            </p:txBody>
          </p:sp>
          <p:sp>
            <p:nvSpPr>
              <p:cNvPr id="126" name="TextBox 125"/>
              <p:cNvSpPr txBox="1"/>
              <p:nvPr/>
            </p:nvSpPr>
            <p:spPr>
              <a:xfrm>
                <a:off x="6768752" y="2977207"/>
                <a:ext cx="2339752" cy="276999"/>
              </a:xfrm>
              <a:prstGeom prst="rect">
                <a:avLst/>
              </a:prstGeom>
              <a:noFill/>
            </p:spPr>
            <p:txBody>
              <a:bodyPr wrap="square" rtlCol="0">
                <a:spAutoFit/>
              </a:bodyPr>
              <a:lstStyle/>
              <a:p>
                <a:r>
                  <a:rPr lang="en-IN" sz="1200" dirty="0" smtClean="0"/>
                  <a:t>Various kinds that can be used are:</a:t>
                </a:r>
              </a:p>
            </p:txBody>
          </p:sp>
          <p:sp>
            <p:nvSpPr>
              <p:cNvPr id="127" name="TextBox 126"/>
              <p:cNvSpPr txBox="1"/>
              <p:nvPr/>
            </p:nvSpPr>
            <p:spPr>
              <a:xfrm>
                <a:off x="6696744" y="3224009"/>
                <a:ext cx="2339752" cy="276999"/>
              </a:xfrm>
              <a:prstGeom prst="rect">
                <a:avLst/>
              </a:prstGeom>
              <a:noFill/>
            </p:spPr>
            <p:txBody>
              <a:bodyPr wrap="square" rtlCol="0">
                <a:spAutoFit/>
              </a:bodyPr>
              <a:lstStyle/>
              <a:p>
                <a:pPr>
                  <a:buFont typeface="Arial" pitchFamily="34" charset="0"/>
                  <a:buChar char="•"/>
                </a:pPr>
                <a:r>
                  <a:rPr lang="en-IN" sz="1200" dirty="0" smtClean="0"/>
                  <a:t> Family Shields</a:t>
                </a:r>
              </a:p>
            </p:txBody>
          </p:sp>
          <p:sp>
            <p:nvSpPr>
              <p:cNvPr id="128" name="TextBox 127"/>
              <p:cNvSpPr txBox="1"/>
              <p:nvPr/>
            </p:nvSpPr>
            <p:spPr>
              <a:xfrm>
                <a:off x="6552728" y="3872081"/>
                <a:ext cx="2339752" cy="276999"/>
              </a:xfrm>
              <a:prstGeom prst="rect">
                <a:avLst/>
              </a:prstGeom>
              <a:noFill/>
            </p:spPr>
            <p:txBody>
              <a:bodyPr wrap="square" rtlCol="0">
                <a:spAutoFit/>
              </a:bodyPr>
              <a:lstStyle/>
              <a:p>
                <a:pPr>
                  <a:buFont typeface="Arial" pitchFamily="34" charset="0"/>
                  <a:buChar char="•"/>
                </a:pPr>
                <a:r>
                  <a:rPr lang="en-US" sz="1200" dirty="0" smtClean="0"/>
                  <a:t> Fonts</a:t>
                </a:r>
                <a:endParaRPr lang="en-IN" sz="1200" dirty="0" smtClean="0"/>
              </a:p>
            </p:txBody>
          </p:sp>
          <p:sp>
            <p:nvSpPr>
              <p:cNvPr id="129" name="TextBox 128"/>
              <p:cNvSpPr txBox="1"/>
              <p:nvPr/>
            </p:nvSpPr>
            <p:spPr>
              <a:xfrm>
                <a:off x="6588224" y="4437112"/>
                <a:ext cx="2339752" cy="276999"/>
              </a:xfrm>
              <a:prstGeom prst="rect">
                <a:avLst/>
              </a:prstGeom>
              <a:noFill/>
            </p:spPr>
            <p:txBody>
              <a:bodyPr wrap="square" rtlCol="0">
                <a:spAutoFit/>
              </a:bodyPr>
              <a:lstStyle/>
              <a:p>
                <a:pPr>
                  <a:buFont typeface="Arial" pitchFamily="34" charset="0"/>
                  <a:buChar char="•"/>
                </a:pPr>
                <a:r>
                  <a:rPr lang="en-US" sz="1200" dirty="0" smtClean="0"/>
                  <a:t> Symbols</a:t>
                </a:r>
                <a:endParaRPr lang="en-IN" sz="1200" dirty="0" smtClean="0"/>
              </a:p>
            </p:txBody>
          </p:sp>
          <p:sp>
            <p:nvSpPr>
              <p:cNvPr id="130" name="TextBox 129"/>
              <p:cNvSpPr txBox="1"/>
              <p:nvPr/>
            </p:nvSpPr>
            <p:spPr>
              <a:xfrm>
                <a:off x="6768752" y="5096217"/>
                <a:ext cx="2339752" cy="276999"/>
              </a:xfrm>
              <a:prstGeom prst="rect">
                <a:avLst/>
              </a:prstGeom>
              <a:noFill/>
            </p:spPr>
            <p:txBody>
              <a:bodyPr wrap="square" rtlCol="0">
                <a:spAutoFit/>
              </a:bodyPr>
              <a:lstStyle/>
              <a:p>
                <a:pPr>
                  <a:buFont typeface="Arial" pitchFamily="34" charset="0"/>
                  <a:buChar char="•"/>
                </a:pPr>
                <a:r>
                  <a:rPr lang="en-US" sz="1200" dirty="0" smtClean="0"/>
                  <a:t> Abstract – shapes and image</a:t>
                </a:r>
                <a:endParaRPr lang="en-IN" sz="1200" dirty="0" smtClean="0"/>
              </a:p>
            </p:txBody>
          </p:sp>
        </p:grpSp>
        <p:pic>
          <p:nvPicPr>
            <p:cNvPr id="137" name="Picture 136" descr="VictorinoxLogo.jpg"/>
            <p:cNvPicPr>
              <a:picLocks noChangeAspect="1"/>
            </p:cNvPicPr>
            <p:nvPr/>
          </p:nvPicPr>
          <p:blipFill>
            <a:blip r:embed="rId10" cstate="print"/>
            <a:stretch>
              <a:fillRect/>
            </a:stretch>
          </p:blipFill>
          <p:spPr>
            <a:xfrm>
              <a:off x="7524328" y="3468277"/>
              <a:ext cx="1512168" cy="320763"/>
            </a:xfrm>
            <a:prstGeom prst="rect">
              <a:avLst/>
            </a:prstGeom>
          </p:spPr>
        </p:pic>
        <p:pic>
          <p:nvPicPr>
            <p:cNvPr id="138" name="Picture 137" descr="Corporate-Cadbury-logo-.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7092280" y="3789040"/>
              <a:ext cx="1187624" cy="609635"/>
            </a:xfrm>
            <a:prstGeom prst="rect">
              <a:avLst/>
            </a:prstGeom>
          </p:spPr>
        </p:pic>
        <p:pic>
          <p:nvPicPr>
            <p:cNvPr id="139" name="Picture 138" descr="audi.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7812360" y="5340224"/>
              <a:ext cx="1108193" cy="427165"/>
            </a:xfrm>
            <a:prstGeom prst="rect">
              <a:avLst/>
            </a:prstGeom>
          </p:spPr>
        </p:pic>
        <p:pic>
          <p:nvPicPr>
            <p:cNvPr id="140" name="Picture 139" descr="axis_bank_logo2.png"/>
            <p:cNvPicPr>
              <a:picLocks noChangeAspect="1"/>
            </p:cNvPicPr>
            <p:nvPr/>
          </p:nvPicPr>
          <p:blipFill>
            <a:blip r:embed="rId13" cstate="print"/>
            <a:stretch>
              <a:fillRect/>
            </a:stretch>
          </p:blipFill>
          <p:spPr>
            <a:xfrm>
              <a:off x="7236296" y="4293096"/>
              <a:ext cx="803536" cy="725192"/>
            </a:xfrm>
            <a:prstGeom prst="rect">
              <a:avLst/>
            </a:prstGeom>
          </p:spPr>
        </p:pic>
      </p:grpSp>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54" name="Picture 53">
            <a:hlinkClick r:id="" action="ppaction://hlinkshowjump?jump=nextslide"/>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55" name="Picture 54">
            <a:hlinkClick r:id="" action="ppaction://hlinkshowjump?jump=previousslide"/>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50"/>
                                        <p:tgtEl>
                                          <p:spTgt spid="51"/>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750"/>
                                        <p:tgtEl>
                                          <p:spTgt spid="5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750"/>
                                        <p:tgtEl>
                                          <p:spTgt spid="52"/>
                                        </p:tgtEl>
                                      </p:cBhvr>
                                    </p:animEffect>
                                  </p:childTnLst>
                                </p:cTn>
                              </p:par>
                            </p:childTnLst>
                          </p:cTn>
                        </p:par>
                        <p:par>
                          <p:cTn id="16" fill="hold">
                            <p:stCondLst>
                              <p:cond delay="2250"/>
                            </p:stCondLst>
                            <p:childTnLst>
                              <p:par>
                                <p:cTn id="17" presetID="2" presetClass="entr" presetSubtype="8" decel="50000" fill="hold" nodeType="afterEffect">
                                  <p:stCondLst>
                                    <p:cond delay="125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0-#ppt_w/2"/>
                                          </p:val>
                                        </p:tav>
                                        <p:tav tm="100000">
                                          <p:val>
                                            <p:strVal val="#ppt_x"/>
                                          </p:val>
                                        </p:tav>
                                      </p:tavLst>
                                    </p:anim>
                                    <p:anim calcmode="lin" valueType="num">
                                      <p:cBhvr additive="base">
                                        <p:cTn id="20" dur="500" fill="hold"/>
                                        <p:tgtEl>
                                          <p:spTgt spid="107"/>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54" presetClass="entr" presetSubtype="0" accel="100000" fill="hold" nodeType="afterEffect">
                                  <p:stCondLst>
                                    <p:cond delay="0"/>
                                  </p:stCondLst>
                                  <p:childTnLst>
                                    <p:set>
                                      <p:cBhvr>
                                        <p:cTn id="23" dur="1" fill="hold">
                                          <p:stCondLst>
                                            <p:cond delay="0"/>
                                          </p:stCondLst>
                                        </p:cTn>
                                        <p:tgtEl>
                                          <p:spTgt spid="134"/>
                                        </p:tgtEl>
                                        <p:attrNameLst>
                                          <p:attrName>style.visibility</p:attrName>
                                        </p:attrNameLst>
                                      </p:cBhvr>
                                      <p:to>
                                        <p:strVal val="visible"/>
                                      </p:to>
                                    </p:set>
                                    <p:anim calcmode="lin" valueType="num">
                                      <p:cBhvr>
                                        <p:cTn id="24" dur="500" fill="hold"/>
                                        <p:tgtEl>
                                          <p:spTgt spid="134"/>
                                        </p:tgtEl>
                                        <p:attrNameLst>
                                          <p:attrName>ppt_w</p:attrName>
                                        </p:attrNameLst>
                                      </p:cBhvr>
                                      <p:tavLst>
                                        <p:tav tm="0">
                                          <p:val>
                                            <p:strVal val="#ppt_w*0.05"/>
                                          </p:val>
                                        </p:tav>
                                        <p:tav tm="100000">
                                          <p:val>
                                            <p:strVal val="#ppt_w"/>
                                          </p:val>
                                        </p:tav>
                                      </p:tavLst>
                                    </p:anim>
                                    <p:anim calcmode="lin" valueType="num">
                                      <p:cBhvr>
                                        <p:cTn id="25" dur="500" fill="hold"/>
                                        <p:tgtEl>
                                          <p:spTgt spid="134"/>
                                        </p:tgtEl>
                                        <p:attrNameLst>
                                          <p:attrName>ppt_h</p:attrName>
                                        </p:attrNameLst>
                                      </p:cBhvr>
                                      <p:tavLst>
                                        <p:tav tm="0">
                                          <p:val>
                                            <p:strVal val="#ppt_h"/>
                                          </p:val>
                                        </p:tav>
                                        <p:tav tm="100000">
                                          <p:val>
                                            <p:strVal val="#ppt_h"/>
                                          </p:val>
                                        </p:tav>
                                      </p:tavLst>
                                    </p:anim>
                                    <p:anim calcmode="lin" valueType="num">
                                      <p:cBhvr>
                                        <p:cTn id="26" dur="500" fill="hold"/>
                                        <p:tgtEl>
                                          <p:spTgt spid="134"/>
                                        </p:tgtEl>
                                        <p:attrNameLst>
                                          <p:attrName>ppt_x</p:attrName>
                                        </p:attrNameLst>
                                      </p:cBhvr>
                                      <p:tavLst>
                                        <p:tav tm="0">
                                          <p:val>
                                            <p:strVal val="#ppt_x-.2"/>
                                          </p:val>
                                        </p:tav>
                                        <p:tav tm="100000">
                                          <p:val>
                                            <p:strVal val="#ppt_x"/>
                                          </p:val>
                                        </p:tav>
                                      </p:tavLst>
                                    </p:anim>
                                    <p:anim calcmode="lin" valueType="num">
                                      <p:cBhvr>
                                        <p:cTn id="27" dur="500" fill="hold"/>
                                        <p:tgtEl>
                                          <p:spTgt spid="134"/>
                                        </p:tgtEl>
                                        <p:attrNameLst>
                                          <p:attrName>ppt_y</p:attrName>
                                        </p:attrNameLst>
                                      </p:cBhvr>
                                      <p:tavLst>
                                        <p:tav tm="0">
                                          <p:val>
                                            <p:strVal val="#ppt_y"/>
                                          </p:val>
                                        </p:tav>
                                        <p:tav tm="100000">
                                          <p:val>
                                            <p:strVal val="#ppt_y"/>
                                          </p:val>
                                        </p:tav>
                                      </p:tavLst>
                                    </p:anim>
                                    <p:animEffect transition="in" filter="fade">
                                      <p:cBhvr>
                                        <p:cTn id="28" dur="500"/>
                                        <p:tgtEl>
                                          <p:spTgt spid="134"/>
                                        </p:tgtEl>
                                      </p:cBhvr>
                                    </p:animEffect>
                                  </p:childTnLst>
                                </p:cTn>
                              </p:par>
                            </p:childTnLst>
                          </p:cTn>
                        </p:par>
                        <p:par>
                          <p:cTn id="29" fill="hold">
                            <p:stCondLst>
                              <p:cond delay="4500"/>
                            </p:stCondLst>
                            <p:childTnLst>
                              <p:par>
                                <p:cTn id="30" presetID="54" presetClass="entr" presetSubtype="0" accel="100000" fill="hold" nodeType="afterEffect">
                                  <p:stCondLst>
                                    <p:cond delay="2500"/>
                                  </p:stCondLst>
                                  <p:childTnLst>
                                    <p:set>
                                      <p:cBhvr>
                                        <p:cTn id="31" dur="1" fill="hold">
                                          <p:stCondLst>
                                            <p:cond delay="0"/>
                                          </p:stCondLst>
                                        </p:cTn>
                                        <p:tgtEl>
                                          <p:spTgt spid="136"/>
                                        </p:tgtEl>
                                        <p:attrNameLst>
                                          <p:attrName>style.visibility</p:attrName>
                                        </p:attrNameLst>
                                      </p:cBhvr>
                                      <p:to>
                                        <p:strVal val="visible"/>
                                      </p:to>
                                    </p:set>
                                    <p:anim calcmode="lin" valueType="num">
                                      <p:cBhvr>
                                        <p:cTn id="32" dur="500" fill="hold"/>
                                        <p:tgtEl>
                                          <p:spTgt spid="136"/>
                                        </p:tgtEl>
                                        <p:attrNameLst>
                                          <p:attrName>ppt_w</p:attrName>
                                        </p:attrNameLst>
                                      </p:cBhvr>
                                      <p:tavLst>
                                        <p:tav tm="0">
                                          <p:val>
                                            <p:strVal val="#ppt_w*0.05"/>
                                          </p:val>
                                        </p:tav>
                                        <p:tav tm="100000">
                                          <p:val>
                                            <p:strVal val="#ppt_w"/>
                                          </p:val>
                                        </p:tav>
                                      </p:tavLst>
                                    </p:anim>
                                    <p:anim calcmode="lin" valueType="num">
                                      <p:cBhvr>
                                        <p:cTn id="33" dur="500" fill="hold"/>
                                        <p:tgtEl>
                                          <p:spTgt spid="136"/>
                                        </p:tgtEl>
                                        <p:attrNameLst>
                                          <p:attrName>ppt_h</p:attrName>
                                        </p:attrNameLst>
                                      </p:cBhvr>
                                      <p:tavLst>
                                        <p:tav tm="0">
                                          <p:val>
                                            <p:strVal val="#ppt_h"/>
                                          </p:val>
                                        </p:tav>
                                        <p:tav tm="100000">
                                          <p:val>
                                            <p:strVal val="#ppt_h"/>
                                          </p:val>
                                        </p:tav>
                                      </p:tavLst>
                                    </p:anim>
                                    <p:anim calcmode="lin" valueType="num">
                                      <p:cBhvr>
                                        <p:cTn id="34" dur="500" fill="hold"/>
                                        <p:tgtEl>
                                          <p:spTgt spid="136"/>
                                        </p:tgtEl>
                                        <p:attrNameLst>
                                          <p:attrName>ppt_x</p:attrName>
                                        </p:attrNameLst>
                                      </p:cBhvr>
                                      <p:tavLst>
                                        <p:tav tm="0">
                                          <p:val>
                                            <p:strVal val="#ppt_x-.2"/>
                                          </p:val>
                                        </p:tav>
                                        <p:tav tm="100000">
                                          <p:val>
                                            <p:strVal val="#ppt_x"/>
                                          </p:val>
                                        </p:tav>
                                      </p:tavLst>
                                    </p:anim>
                                    <p:anim calcmode="lin" valueType="num">
                                      <p:cBhvr>
                                        <p:cTn id="35" dur="500" fill="hold"/>
                                        <p:tgtEl>
                                          <p:spTgt spid="136"/>
                                        </p:tgtEl>
                                        <p:attrNameLst>
                                          <p:attrName>ppt_y</p:attrName>
                                        </p:attrNameLst>
                                      </p:cBhvr>
                                      <p:tavLst>
                                        <p:tav tm="0">
                                          <p:val>
                                            <p:strVal val="#ppt_y"/>
                                          </p:val>
                                        </p:tav>
                                        <p:tav tm="100000">
                                          <p:val>
                                            <p:strVal val="#ppt_y"/>
                                          </p:val>
                                        </p:tav>
                                      </p:tavLst>
                                    </p:anim>
                                    <p:animEffect transition="in" filter="fade">
                                      <p:cBhvr>
                                        <p:cTn id="36" dur="500"/>
                                        <p:tgtEl>
                                          <p:spTgt spid="136"/>
                                        </p:tgtEl>
                                      </p:cBhvr>
                                    </p:animEffect>
                                  </p:childTnLst>
                                </p:cTn>
                              </p:par>
                            </p:childTnLst>
                          </p:cTn>
                        </p:par>
                        <p:par>
                          <p:cTn id="37" fill="hold">
                            <p:stCondLst>
                              <p:cond delay="7500"/>
                            </p:stCondLst>
                            <p:childTnLst>
                              <p:par>
                                <p:cTn id="38" presetID="54" presetClass="entr" presetSubtype="0" accel="100000" fill="hold" nodeType="afterEffect">
                                  <p:stCondLst>
                                    <p:cond delay="2000"/>
                                  </p:stCondLst>
                                  <p:childTnLst>
                                    <p:set>
                                      <p:cBhvr>
                                        <p:cTn id="39" dur="1" fill="hold">
                                          <p:stCondLst>
                                            <p:cond delay="0"/>
                                          </p:stCondLst>
                                        </p:cTn>
                                        <p:tgtEl>
                                          <p:spTgt spid="141"/>
                                        </p:tgtEl>
                                        <p:attrNameLst>
                                          <p:attrName>style.visibility</p:attrName>
                                        </p:attrNameLst>
                                      </p:cBhvr>
                                      <p:to>
                                        <p:strVal val="visible"/>
                                      </p:to>
                                    </p:set>
                                    <p:anim calcmode="lin" valueType="num">
                                      <p:cBhvr>
                                        <p:cTn id="40" dur="500" fill="hold"/>
                                        <p:tgtEl>
                                          <p:spTgt spid="141"/>
                                        </p:tgtEl>
                                        <p:attrNameLst>
                                          <p:attrName>ppt_w</p:attrName>
                                        </p:attrNameLst>
                                      </p:cBhvr>
                                      <p:tavLst>
                                        <p:tav tm="0">
                                          <p:val>
                                            <p:strVal val="#ppt_w*0.05"/>
                                          </p:val>
                                        </p:tav>
                                        <p:tav tm="100000">
                                          <p:val>
                                            <p:strVal val="#ppt_w"/>
                                          </p:val>
                                        </p:tav>
                                      </p:tavLst>
                                    </p:anim>
                                    <p:anim calcmode="lin" valueType="num">
                                      <p:cBhvr>
                                        <p:cTn id="41" dur="500" fill="hold"/>
                                        <p:tgtEl>
                                          <p:spTgt spid="141"/>
                                        </p:tgtEl>
                                        <p:attrNameLst>
                                          <p:attrName>ppt_h</p:attrName>
                                        </p:attrNameLst>
                                      </p:cBhvr>
                                      <p:tavLst>
                                        <p:tav tm="0">
                                          <p:val>
                                            <p:strVal val="#ppt_h"/>
                                          </p:val>
                                        </p:tav>
                                        <p:tav tm="100000">
                                          <p:val>
                                            <p:strVal val="#ppt_h"/>
                                          </p:val>
                                        </p:tav>
                                      </p:tavLst>
                                    </p:anim>
                                    <p:anim calcmode="lin" valueType="num">
                                      <p:cBhvr>
                                        <p:cTn id="42" dur="500" fill="hold"/>
                                        <p:tgtEl>
                                          <p:spTgt spid="141"/>
                                        </p:tgtEl>
                                        <p:attrNameLst>
                                          <p:attrName>ppt_x</p:attrName>
                                        </p:attrNameLst>
                                      </p:cBhvr>
                                      <p:tavLst>
                                        <p:tav tm="0">
                                          <p:val>
                                            <p:strVal val="#ppt_x-.2"/>
                                          </p:val>
                                        </p:tav>
                                        <p:tav tm="100000">
                                          <p:val>
                                            <p:strVal val="#ppt_x"/>
                                          </p:val>
                                        </p:tav>
                                      </p:tavLst>
                                    </p:anim>
                                    <p:anim calcmode="lin" valueType="num">
                                      <p:cBhvr>
                                        <p:cTn id="43" dur="500" fill="hold"/>
                                        <p:tgtEl>
                                          <p:spTgt spid="141"/>
                                        </p:tgtEl>
                                        <p:attrNameLst>
                                          <p:attrName>ppt_y</p:attrName>
                                        </p:attrNameLst>
                                      </p:cBhvr>
                                      <p:tavLst>
                                        <p:tav tm="0">
                                          <p:val>
                                            <p:strVal val="#ppt_y"/>
                                          </p:val>
                                        </p:tav>
                                        <p:tav tm="100000">
                                          <p:val>
                                            <p:strVal val="#ppt_y"/>
                                          </p:val>
                                        </p:tav>
                                      </p:tavLst>
                                    </p:anim>
                                    <p:animEffect transition="in" filter="fade">
                                      <p:cBhvr>
                                        <p:cTn id="44" dur="500"/>
                                        <p:tgtEl>
                                          <p:spTgt spid="141"/>
                                        </p:tgtEl>
                                      </p:cBhvr>
                                    </p:animEffect>
                                  </p:childTnLst>
                                </p:cTn>
                              </p:par>
                            </p:childTnLst>
                          </p:cTn>
                        </p:par>
                        <p:par>
                          <p:cTn id="45" fill="hold">
                            <p:stCondLst>
                              <p:cond delay="10000"/>
                            </p:stCondLst>
                            <p:childTnLst>
                              <p:par>
                                <p:cTn id="46" presetID="10" presetClass="entr" presetSubtype="0" fill="hold" nodeType="afterEffect">
                                  <p:stCondLst>
                                    <p:cond delay="50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extLst>
              <p:ext uri="{D42A27DB-BD31-4B8C-83A1-F6EECF244321}">
                <p14:modId xmlns:p14="http://schemas.microsoft.com/office/powerpoint/2010/main" val="30360804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7" name="Picture 6" descr="brand.jpg"/>
          <p:cNvPicPr>
            <a:picLocks noChangeAspect="1"/>
          </p:cNvPicPr>
          <p:nvPr/>
        </p:nvPicPr>
        <p:blipFill>
          <a:blip r:embed="rId8"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116632"/>
            <a:ext cx="7884368" cy="707886"/>
          </a:xfrm>
          <a:prstGeom prst="rect">
            <a:avLst/>
          </a:prstGeom>
          <a:noFill/>
        </p:spPr>
        <p:txBody>
          <a:bodyPr wrap="square" rtlCol="0">
            <a:spAutoFit/>
          </a:bodyPr>
          <a:lstStyle/>
          <a:p>
            <a:r>
              <a:rPr lang="en-US" sz="4000" dirty="0" smtClean="0">
                <a:latin typeface="Garamond" pitchFamily="18" charset="0"/>
              </a:rPr>
              <a:t>Brand Management Guidelines</a:t>
            </a:r>
            <a:endParaRPr lang="en-IN" sz="4000" dirty="0">
              <a:latin typeface="Garamond" pitchFamily="18" charset="0"/>
            </a:endParaRPr>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61" name="Stored Data 44"/>
          <p:cNvSpPr>
            <a:spLocks noChangeArrowheads="1"/>
          </p:cNvSpPr>
          <p:nvPr/>
        </p:nvSpPr>
        <p:spPr bwMode="auto">
          <a:xfrm rot="5400000" flipH="1">
            <a:off x="4382417" y="5661997"/>
            <a:ext cx="354013" cy="457200"/>
          </a:xfrm>
          <a:prstGeom prst="flowChartOnlineStorage">
            <a:avLst/>
          </a:prstGeom>
          <a:gradFill rotWithShape="1">
            <a:gsLst>
              <a:gs pos="0">
                <a:srgbClr val="4F6228"/>
              </a:gs>
              <a:gs pos="51000">
                <a:srgbClr val="C1ED33"/>
              </a:gs>
              <a:gs pos="100000">
                <a:srgbClr val="4F6228"/>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grpSp>
        <p:nvGrpSpPr>
          <p:cNvPr id="62" name="Group 4"/>
          <p:cNvGrpSpPr>
            <a:grpSpLocks/>
          </p:cNvGrpSpPr>
          <p:nvPr/>
        </p:nvGrpSpPr>
        <p:grpSpPr bwMode="auto">
          <a:xfrm>
            <a:off x="69602" y="5590981"/>
            <a:ext cx="4286374" cy="646331"/>
            <a:chOff x="1866900" y="5257800"/>
            <a:chExt cx="2362200" cy="646331"/>
          </a:xfrm>
        </p:grpSpPr>
        <p:sp>
          <p:nvSpPr>
            <p:cNvPr id="63" name="TextBox 73"/>
            <p:cNvSpPr txBox="1">
              <a:spLocks noChangeArrowheads="1"/>
            </p:cNvSpPr>
            <p:nvPr/>
          </p:nvSpPr>
          <p:spPr bwMode="auto">
            <a:xfrm>
              <a:off x="1866900" y="5257800"/>
              <a:ext cx="2202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IN" sz="1200" b="1" dirty="0" smtClean="0">
                  <a:latin typeface="Calibri" charset="0"/>
                </a:rPr>
                <a:t>Establish and Maintain the Brand</a:t>
              </a:r>
            </a:p>
            <a:p>
              <a:pPr algn="r" eaLnBrk="1" hangingPunct="1"/>
              <a:r>
                <a:rPr lang="en-IN" sz="1200" dirty="0" smtClean="0">
                  <a:latin typeface="Calibri" charset="0"/>
                </a:rPr>
                <a:t>It is necessary that for establishing and maintaining a brand, a holistic approach, or an “overall brand strategy” is used. </a:t>
              </a:r>
              <a:endParaRPr lang="en-US" sz="1050" dirty="0">
                <a:latin typeface="Calibri" charset="0"/>
              </a:endParaRPr>
            </a:p>
          </p:txBody>
        </p:sp>
        <p:cxnSp>
          <p:nvCxnSpPr>
            <p:cNvPr id="67" name="Straight Connector 66"/>
            <p:cNvCxnSpPr/>
            <p:nvPr/>
          </p:nvCxnSpPr>
          <p:spPr>
            <a:xfrm>
              <a:off x="4029358" y="5540375"/>
              <a:ext cx="199742" cy="5457"/>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8" name="TextBox 65"/>
          <p:cNvSpPr txBox="1">
            <a:spLocks noChangeArrowheads="1"/>
          </p:cNvSpPr>
          <p:nvPr/>
        </p:nvSpPr>
        <p:spPr bwMode="auto">
          <a:xfrm>
            <a:off x="4419724" y="5810428"/>
            <a:ext cx="317500" cy="261937"/>
          </a:xfrm>
          <a:prstGeom prst="rect">
            <a:avLst/>
          </a:prstGeom>
          <a:noFill/>
          <a:ln>
            <a:noFill/>
          </a:ln>
          <a:effectLst>
            <a:outerShdw blurRad="63500" dist="38100" dir="2700000" rotWithShape="0">
              <a:srgbClr val="000000">
                <a:alpha val="42998"/>
              </a:srgbClr>
            </a:outerShdw>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nb-NO" sz="1100" b="1" dirty="0" smtClean="0"/>
              <a:t>1</a:t>
            </a:r>
          </a:p>
        </p:txBody>
      </p:sp>
      <p:grpSp>
        <p:nvGrpSpPr>
          <p:cNvPr id="70" name="Group 3"/>
          <p:cNvGrpSpPr>
            <a:grpSpLocks/>
          </p:cNvGrpSpPr>
          <p:nvPr/>
        </p:nvGrpSpPr>
        <p:grpSpPr bwMode="auto">
          <a:xfrm>
            <a:off x="4984503" y="5262299"/>
            <a:ext cx="3835968" cy="830997"/>
            <a:chOff x="4953000" y="4876800"/>
            <a:chExt cx="3835968" cy="830997"/>
          </a:xfrm>
        </p:grpSpPr>
        <p:sp>
          <p:nvSpPr>
            <p:cNvPr id="71" name="TextBox 62"/>
            <p:cNvSpPr txBox="1">
              <a:spLocks noChangeArrowheads="1"/>
            </p:cNvSpPr>
            <p:nvPr/>
          </p:nvSpPr>
          <p:spPr bwMode="auto">
            <a:xfrm>
              <a:off x="5524499" y="4876800"/>
              <a:ext cx="32644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IN" sz="1200" b="1" dirty="0" smtClean="0">
                  <a:latin typeface="Calibri" charset="0"/>
                </a:rPr>
                <a:t>Maintain Consistency between the Brand Strategy and Overall Business Goals</a:t>
              </a:r>
            </a:p>
            <a:p>
              <a:pPr eaLnBrk="1" hangingPunct="1"/>
              <a:r>
                <a:rPr lang="en-IN" sz="1200" dirty="0" smtClean="0">
                  <a:latin typeface="Calibri" charset="0"/>
                </a:rPr>
                <a:t>The brand strategy should be in line with the overall business goals of the organization. </a:t>
              </a:r>
              <a:endParaRPr lang="en-US" sz="1050" dirty="0">
                <a:latin typeface="Calibri" charset="0"/>
              </a:endParaRPr>
            </a:p>
          </p:txBody>
        </p:sp>
        <p:cxnSp>
          <p:nvCxnSpPr>
            <p:cNvPr id="72" name="Straight Connector 71"/>
            <p:cNvCxnSpPr/>
            <p:nvPr/>
          </p:nvCxnSpPr>
          <p:spPr>
            <a:xfrm>
              <a:off x="4953000" y="5143500"/>
              <a:ext cx="584200" cy="1588"/>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73" name="Stored Data 43"/>
          <p:cNvSpPr>
            <a:spLocks noChangeArrowheads="1"/>
          </p:cNvSpPr>
          <p:nvPr/>
        </p:nvSpPr>
        <p:spPr bwMode="auto">
          <a:xfrm rot="5400000" flipH="1">
            <a:off x="4350296" y="5102756"/>
            <a:ext cx="354013" cy="774700"/>
          </a:xfrm>
          <a:prstGeom prst="flowChartOnlineStorage">
            <a:avLst/>
          </a:prstGeom>
          <a:gradFill rotWithShape="1">
            <a:gsLst>
              <a:gs pos="0">
                <a:srgbClr val="4F6228"/>
              </a:gs>
              <a:gs pos="51000">
                <a:srgbClr val="C1ED33"/>
              </a:gs>
              <a:gs pos="100000">
                <a:srgbClr val="4F6228"/>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sp>
        <p:nvSpPr>
          <p:cNvPr id="74" name="TextBox 65"/>
          <p:cNvSpPr txBox="1">
            <a:spLocks noChangeArrowheads="1"/>
          </p:cNvSpPr>
          <p:nvPr/>
        </p:nvSpPr>
        <p:spPr bwMode="auto">
          <a:xfrm>
            <a:off x="4400303" y="5389299"/>
            <a:ext cx="317500" cy="261938"/>
          </a:xfrm>
          <a:prstGeom prst="rect">
            <a:avLst/>
          </a:prstGeom>
          <a:noFill/>
          <a:ln>
            <a:noFill/>
          </a:ln>
          <a:effectLst>
            <a:outerShdw blurRad="63500" dist="38100" dir="2700000" rotWithShape="0">
              <a:srgbClr val="000000">
                <a:alpha val="42998"/>
              </a:srgbClr>
            </a:outerShdw>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nb-NO" sz="1100" b="1" dirty="0" smtClean="0"/>
              <a:t>2</a:t>
            </a:r>
          </a:p>
        </p:txBody>
      </p:sp>
      <p:grpSp>
        <p:nvGrpSpPr>
          <p:cNvPr id="75" name="Group 5"/>
          <p:cNvGrpSpPr>
            <a:grpSpLocks/>
          </p:cNvGrpSpPr>
          <p:nvPr/>
        </p:nvGrpSpPr>
        <p:grpSpPr bwMode="auto">
          <a:xfrm>
            <a:off x="0" y="4686235"/>
            <a:ext cx="4149651" cy="830997"/>
            <a:chOff x="-276151" y="4533900"/>
            <a:chExt cx="4149651" cy="830997"/>
          </a:xfrm>
        </p:grpSpPr>
        <p:sp>
          <p:nvSpPr>
            <p:cNvPr id="76" name="TextBox 60"/>
            <p:cNvSpPr txBox="1">
              <a:spLocks noChangeArrowheads="1"/>
            </p:cNvSpPr>
            <p:nvPr/>
          </p:nvSpPr>
          <p:spPr bwMode="auto">
            <a:xfrm>
              <a:off x="-276151" y="4533900"/>
              <a:ext cx="3815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IN" sz="1200" b="1" dirty="0" smtClean="0">
                  <a:latin typeface="Calibri" charset="0"/>
                </a:rPr>
                <a:t>Select Proper License Partners</a:t>
              </a:r>
            </a:p>
            <a:p>
              <a:pPr algn="r" eaLnBrk="1" hangingPunct="1"/>
              <a:r>
                <a:rPr lang="en-IN" sz="1200" dirty="0" smtClean="0">
                  <a:latin typeface="Calibri" charset="0"/>
                </a:rPr>
                <a:t>The profile of the ideal license partner should be developed and the focus should be to ensure long-term relationships with the licensors and licensees. </a:t>
              </a:r>
              <a:endParaRPr lang="en-US" sz="1050" dirty="0">
                <a:latin typeface="Calibri" charset="0"/>
              </a:endParaRPr>
            </a:p>
          </p:txBody>
        </p:sp>
        <p:cxnSp>
          <p:nvCxnSpPr>
            <p:cNvPr id="77" name="Straight Connector 76"/>
            <p:cNvCxnSpPr/>
            <p:nvPr/>
          </p:nvCxnSpPr>
          <p:spPr>
            <a:xfrm>
              <a:off x="3431753" y="4821932"/>
              <a:ext cx="441747" cy="72008"/>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1" name="Stored Data 42"/>
          <p:cNvSpPr>
            <a:spLocks noChangeArrowheads="1"/>
          </p:cNvSpPr>
          <p:nvPr/>
        </p:nvSpPr>
        <p:spPr bwMode="auto">
          <a:xfrm rot="4147288" flipV="1">
            <a:off x="4395434" y="4139928"/>
            <a:ext cx="347663" cy="1260475"/>
          </a:xfrm>
          <a:prstGeom prst="flowChartOnlineStorage">
            <a:avLst/>
          </a:prstGeom>
          <a:gradFill rotWithShape="1">
            <a:gsLst>
              <a:gs pos="0">
                <a:srgbClr val="0D0D0D"/>
              </a:gs>
              <a:gs pos="54000">
                <a:srgbClr val="4F6228"/>
              </a:gs>
              <a:gs pos="100000">
                <a:srgbClr val="0D0D0D"/>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grpSp>
        <p:nvGrpSpPr>
          <p:cNvPr id="84" name="Group 49"/>
          <p:cNvGrpSpPr>
            <a:grpSpLocks/>
          </p:cNvGrpSpPr>
          <p:nvPr/>
        </p:nvGrpSpPr>
        <p:grpSpPr bwMode="auto">
          <a:xfrm>
            <a:off x="5268987" y="4294447"/>
            <a:ext cx="3695500" cy="646331"/>
            <a:chOff x="4953000" y="4876800"/>
            <a:chExt cx="3695500" cy="646331"/>
          </a:xfrm>
        </p:grpSpPr>
        <p:sp>
          <p:nvSpPr>
            <p:cNvPr id="85" name="TextBox 62"/>
            <p:cNvSpPr txBox="1">
              <a:spLocks noChangeArrowheads="1"/>
            </p:cNvSpPr>
            <p:nvPr/>
          </p:nvSpPr>
          <p:spPr bwMode="auto">
            <a:xfrm>
              <a:off x="5336133" y="4876800"/>
              <a:ext cx="33123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IN" sz="1200" b="1" dirty="0" smtClean="0">
                  <a:latin typeface="Calibri" charset="0"/>
                </a:rPr>
                <a:t>Maximize the Strategic Advantage of the Brand</a:t>
              </a:r>
            </a:p>
            <a:p>
              <a:pPr eaLnBrk="1" hangingPunct="1"/>
              <a:r>
                <a:rPr lang="en-IN" sz="1200" dirty="0" smtClean="0">
                  <a:latin typeface="Calibri" charset="0"/>
                </a:rPr>
                <a:t>It is important that organizations focus on maximizing the leverage of the brand. </a:t>
              </a:r>
              <a:endParaRPr lang="en-US" sz="1050" dirty="0">
                <a:latin typeface="Calibri" charset="0"/>
              </a:endParaRPr>
            </a:p>
          </p:txBody>
        </p:sp>
        <p:cxnSp>
          <p:nvCxnSpPr>
            <p:cNvPr id="86" name="Straight Connector 85"/>
            <p:cNvCxnSpPr/>
            <p:nvPr/>
          </p:nvCxnSpPr>
          <p:spPr>
            <a:xfrm>
              <a:off x="4953000" y="5143500"/>
              <a:ext cx="311125" cy="19981"/>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78" name="Stored Data 41"/>
          <p:cNvSpPr>
            <a:spLocks noChangeArrowheads="1"/>
          </p:cNvSpPr>
          <p:nvPr/>
        </p:nvSpPr>
        <p:spPr bwMode="auto">
          <a:xfrm rot="5400000" flipH="1">
            <a:off x="4329931" y="4527039"/>
            <a:ext cx="354013" cy="1138237"/>
          </a:xfrm>
          <a:prstGeom prst="flowChartOnlineStorage">
            <a:avLst/>
          </a:prstGeom>
          <a:gradFill rotWithShape="1">
            <a:gsLst>
              <a:gs pos="0">
                <a:srgbClr val="4F6228"/>
              </a:gs>
              <a:gs pos="51000">
                <a:srgbClr val="C1ED33"/>
              </a:gs>
              <a:gs pos="100000">
                <a:srgbClr val="4F6228"/>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sp>
        <p:nvSpPr>
          <p:cNvPr id="79" name="TextBox 66"/>
          <p:cNvSpPr txBox="1">
            <a:spLocks noChangeArrowheads="1"/>
          </p:cNvSpPr>
          <p:nvPr/>
        </p:nvSpPr>
        <p:spPr bwMode="auto">
          <a:xfrm>
            <a:off x="4393431" y="4995351"/>
            <a:ext cx="317500" cy="261938"/>
          </a:xfrm>
          <a:prstGeom prst="rect">
            <a:avLst/>
          </a:prstGeom>
          <a:noFill/>
          <a:ln>
            <a:noFill/>
          </a:ln>
          <a:effectLst>
            <a:outerShdw blurRad="63500" dist="38100" dir="2700000" rotWithShape="0">
              <a:srgbClr val="000000">
                <a:alpha val="42998"/>
              </a:srgbClr>
            </a:outerShdw>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nb-NO" sz="1100" b="1" dirty="0" smtClean="0"/>
              <a:t>3</a:t>
            </a:r>
          </a:p>
        </p:txBody>
      </p:sp>
      <p:sp>
        <p:nvSpPr>
          <p:cNvPr id="89" name="Stored Data 30"/>
          <p:cNvSpPr>
            <a:spLocks noChangeArrowheads="1"/>
          </p:cNvSpPr>
          <p:nvPr/>
        </p:nvSpPr>
        <p:spPr bwMode="auto">
          <a:xfrm rot="4017165" flipV="1">
            <a:off x="4352925" y="3368322"/>
            <a:ext cx="415925" cy="1571625"/>
          </a:xfrm>
          <a:prstGeom prst="flowChartOnlineStorage">
            <a:avLst/>
          </a:prstGeom>
          <a:gradFill rotWithShape="1">
            <a:gsLst>
              <a:gs pos="0">
                <a:srgbClr val="0D0D0D"/>
              </a:gs>
              <a:gs pos="54000">
                <a:srgbClr val="4F6228"/>
              </a:gs>
              <a:gs pos="100000">
                <a:srgbClr val="0D0D0D"/>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grpSp>
        <p:nvGrpSpPr>
          <p:cNvPr id="92" name="Group 54"/>
          <p:cNvGrpSpPr>
            <a:grpSpLocks/>
          </p:cNvGrpSpPr>
          <p:nvPr/>
        </p:nvGrpSpPr>
        <p:grpSpPr bwMode="auto">
          <a:xfrm>
            <a:off x="127521" y="3462099"/>
            <a:ext cx="3508375" cy="830997"/>
            <a:chOff x="365125" y="4533901"/>
            <a:chExt cx="3508375" cy="830999"/>
          </a:xfrm>
        </p:grpSpPr>
        <p:sp>
          <p:nvSpPr>
            <p:cNvPr id="93" name="TextBox 60"/>
            <p:cNvSpPr txBox="1">
              <a:spLocks noChangeArrowheads="1"/>
            </p:cNvSpPr>
            <p:nvPr/>
          </p:nvSpPr>
          <p:spPr bwMode="auto">
            <a:xfrm>
              <a:off x="365125" y="4533901"/>
              <a:ext cx="3347864" cy="83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IN" sz="1200" b="1" dirty="0" smtClean="0">
                  <a:latin typeface="Calibri" charset="0"/>
                </a:rPr>
                <a:t>Decide about License Agreements: </a:t>
              </a:r>
            </a:p>
            <a:p>
              <a:pPr algn="r" eaLnBrk="1" hangingPunct="1"/>
              <a:r>
                <a:rPr lang="en-IN" sz="1200" dirty="0" smtClean="0">
                  <a:latin typeface="Calibri" charset="0"/>
                </a:rPr>
                <a:t>The decision of whether the license agreement should be exclusive or non–exclusive will have important implications for all of the business</a:t>
              </a:r>
              <a:r>
                <a:rPr lang="en-IN" sz="1200" b="1" dirty="0" smtClean="0">
                  <a:latin typeface="Calibri" charset="0"/>
                </a:rPr>
                <a:t>. </a:t>
              </a:r>
              <a:endParaRPr lang="en-US" sz="1050" dirty="0">
                <a:latin typeface="Calibri" charset="0"/>
              </a:endParaRPr>
            </a:p>
          </p:txBody>
        </p:sp>
        <p:cxnSp>
          <p:nvCxnSpPr>
            <p:cNvPr id="94" name="Straight Connector 93"/>
            <p:cNvCxnSpPr/>
            <p:nvPr/>
          </p:nvCxnSpPr>
          <p:spPr>
            <a:xfrm>
              <a:off x="3585468" y="4860843"/>
              <a:ext cx="288032" cy="0"/>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2" name="Stored Data 31"/>
          <p:cNvSpPr>
            <a:spLocks noChangeArrowheads="1"/>
          </p:cNvSpPr>
          <p:nvPr/>
        </p:nvSpPr>
        <p:spPr bwMode="auto">
          <a:xfrm rot="5400000" flipH="1">
            <a:off x="4318868" y="3812641"/>
            <a:ext cx="379413" cy="1457325"/>
          </a:xfrm>
          <a:prstGeom prst="flowChartOnlineStorage">
            <a:avLst/>
          </a:prstGeom>
          <a:gradFill rotWithShape="1">
            <a:gsLst>
              <a:gs pos="0">
                <a:srgbClr val="4F6228"/>
              </a:gs>
              <a:gs pos="51000">
                <a:srgbClr val="C1ED33"/>
              </a:gs>
              <a:gs pos="100000">
                <a:srgbClr val="4F6228"/>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sp>
        <p:nvSpPr>
          <p:cNvPr id="83" name="TextBox 67"/>
          <p:cNvSpPr txBox="1">
            <a:spLocks noChangeArrowheads="1"/>
          </p:cNvSpPr>
          <p:nvPr/>
        </p:nvSpPr>
        <p:spPr bwMode="auto">
          <a:xfrm>
            <a:off x="4384749" y="4446847"/>
            <a:ext cx="317500" cy="261938"/>
          </a:xfrm>
          <a:prstGeom prst="rect">
            <a:avLst/>
          </a:prstGeom>
          <a:noFill/>
          <a:ln>
            <a:noFill/>
          </a:ln>
          <a:effectLst>
            <a:outerShdw blurRad="63500" dist="38100" dir="2700000" rotWithShape="0">
              <a:srgbClr val="000000">
                <a:alpha val="42998"/>
              </a:srgbClr>
            </a:outerShdw>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nb-NO" sz="1100" b="1" dirty="0" smtClean="0"/>
              <a:t>4</a:t>
            </a:r>
          </a:p>
        </p:txBody>
      </p:sp>
      <p:sp>
        <p:nvSpPr>
          <p:cNvPr id="96" name="Stored Data 29"/>
          <p:cNvSpPr>
            <a:spLocks noChangeArrowheads="1"/>
          </p:cNvSpPr>
          <p:nvPr/>
        </p:nvSpPr>
        <p:spPr bwMode="auto">
          <a:xfrm rot="4285503" flipV="1">
            <a:off x="4329824" y="2516792"/>
            <a:ext cx="446088" cy="1936750"/>
          </a:xfrm>
          <a:prstGeom prst="flowChartOnlineStorage">
            <a:avLst/>
          </a:prstGeom>
          <a:gradFill rotWithShape="1">
            <a:gsLst>
              <a:gs pos="0">
                <a:srgbClr val="0D0D0D"/>
              </a:gs>
              <a:gs pos="54000">
                <a:srgbClr val="4F6228"/>
              </a:gs>
              <a:gs pos="100000">
                <a:srgbClr val="0D0D0D"/>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grpSp>
        <p:nvGrpSpPr>
          <p:cNvPr id="99" name="Group 60"/>
          <p:cNvGrpSpPr>
            <a:grpSpLocks/>
          </p:cNvGrpSpPr>
          <p:nvPr/>
        </p:nvGrpSpPr>
        <p:grpSpPr bwMode="auto">
          <a:xfrm>
            <a:off x="5580112" y="2804735"/>
            <a:ext cx="3362200" cy="1200329"/>
            <a:chOff x="4953000" y="4876802"/>
            <a:chExt cx="3362200" cy="1200332"/>
          </a:xfrm>
        </p:grpSpPr>
        <p:sp>
          <p:nvSpPr>
            <p:cNvPr id="100" name="TextBox 62"/>
            <p:cNvSpPr txBox="1">
              <a:spLocks noChangeArrowheads="1"/>
            </p:cNvSpPr>
            <p:nvPr/>
          </p:nvSpPr>
          <p:spPr bwMode="auto">
            <a:xfrm>
              <a:off x="5074840" y="4876802"/>
              <a:ext cx="3240360" cy="120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IN" sz="1200" b="1" dirty="0" smtClean="0">
                  <a:latin typeface="Calibri" charset="0"/>
                </a:rPr>
                <a:t>Enforce Key Provisions through License agreements  </a:t>
              </a:r>
            </a:p>
            <a:p>
              <a:pPr eaLnBrk="1" hangingPunct="1"/>
              <a:r>
                <a:rPr lang="en-IN" sz="1200" dirty="0" smtClean="0">
                  <a:latin typeface="Calibri" charset="0"/>
                </a:rPr>
                <a:t>Enforcing various important concerns such as quality control standards and reporting standards can be done through a properly charted out license agreements. </a:t>
              </a:r>
              <a:endParaRPr lang="en-US" sz="1050" dirty="0">
                <a:latin typeface="Calibri" charset="0"/>
              </a:endParaRPr>
            </a:p>
          </p:txBody>
        </p:sp>
        <p:cxnSp>
          <p:nvCxnSpPr>
            <p:cNvPr id="101" name="Straight Connector 100"/>
            <p:cNvCxnSpPr/>
            <p:nvPr/>
          </p:nvCxnSpPr>
          <p:spPr>
            <a:xfrm flipV="1">
              <a:off x="4953000" y="5141028"/>
              <a:ext cx="216024" cy="2472"/>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90" name="Stored Data 26"/>
          <p:cNvSpPr>
            <a:spLocks noChangeArrowheads="1"/>
          </p:cNvSpPr>
          <p:nvPr/>
        </p:nvSpPr>
        <p:spPr bwMode="auto">
          <a:xfrm rot="5400000" flipH="1">
            <a:off x="4255294" y="2969383"/>
            <a:ext cx="454025" cy="1795463"/>
          </a:xfrm>
          <a:prstGeom prst="flowChartOnlineStorage">
            <a:avLst/>
          </a:prstGeom>
          <a:gradFill rotWithShape="1">
            <a:gsLst>
              <a:gs pos="0">
                <a:srgbClr val="4F6228"/>
              </a:gs>
              <a:gs pos="51000">
                <a:srgbClr val="C1ED33"/>
              </a:gs>
              <a:gs pos="100000">
                <a:srgbClr val="4F6228"/>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sp>
        <p:nvSpPr>
          <p:cNvPr id="91" name="TextBox 68"/>
          <p:cNvSpPr txBox="1">
            <a:spLocks noChangeArrowheads="1"/>
          </p:cNvSpPr>
          <p:nvPr/>
        </p:nvSpPr>
        <p:spPr bwMode="auto">
          <a:xfrm>
            <a:off x="4368800" y="3790914"/>
            <a:ext cx="317500" cy="261938"/>
          </a:xfrm>
          <a:prstGeom prst="rect">
            <a:avLst/>
          </a:prstGeom>
          <a:noFill/>
          <a:ln>
            <a:noFill/>
          </a:ln>
          <a:effectLst>
            <a:outerShdw blurRad="63500" dist="38100" dir="2700000" rotWithShape="0">
              <a:srgbClr val="000000">
                <a:alpha val="42998"/>
              </a:srgbClr>
            </a:outerShdw>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nb-NO" sz="1100" b="1" dirty="0" smtClean="0"/>
              <a:t>5</a:t>
            </a:r>
          </a:p>
        </p:txBody>
      </p:sp>
      <p:sp>
        <p:nvSpPr>
          <p:cNvPr id="103" name="Stored Data 40"/>
          <p:cNvSpPr>
            <a:spLocks noChangeArrowheads="1"/>
          </p:cNvSpPr>
          <p:nvPr/>
        </p:nvSpPr>
        <p:spPr bwMode="auto">
          <a:xfrm rot="4618920" flipV="1">
            <a:off x="4360671" y="1663370"/>
            <a:ext cx="450850" cy="2288470"/>
          </a:xfrm>
          <a:prstGeom prst="flowChartOnlineStorage">
            <a:avLst/>
          </a:prstGeom>
          <a:gradFill rotWithShape="1">
            <a:gsLst>
              <a:gs pos="0">
                <a:srgbClr val="0D0D0D"/>
              </a:gs>
              <a:gs pos="54000">
                <a:srgbClr val="4F6228"/>
              </a:gs>
              <a:gs pos="100000">
                <a:srgbClr val="0D0D0D"/>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sp>
        <p:nvSpPr>
          <p:cNvPr id="104" name="Curved Left Arrow 39"/>
          <p:cNvSpPr>
            <a:spLocks noChangeArrowheads="1"/>
          </p:cNvSpPr>
          <p:nvPr/>
        </p:nvSpPr>
        <p:spPr bwMode="auto">
          <a:xfrm rot="10800000">
            <a:off x="3059832" y="1124744"/>
            <a:ext cx="2664296" cy="1650553"/>
          </a:xfrm>
          <a:prstGeom prst="curvedLeftArrow">
            <a:avLst>
              <a:gd name="adj1" fmla="val 25000"/>
              <a:gd name="adj2" fmla="val 50000"/>
              <a:gd name="adj3" fmla="val 24999"/>
            </a:avLst>
          </a:prstGeom>
          <a:gradFill rotWithShape="1">
            <a:gsLst>
              <a:gs pos="0">
                <a:srgbClr val="4F6228"/>
              </a:gs>
              <a:gs pos="13000">
                <a:srgbClr val="4F6228"/>
              </a:gs>
              <a:gs pos="50999">
                <a:srgbClr val="C1ED33"/>
              </a:gs>
              <a:gs pos="86000">
                <a:srgbClr val="4F6228"/>
              </a:gs>
              <a:gs pos="100000">
                <a:srgbClr val="4F6228"/>
              </a:gs>
            </a:gsLst>
            <a:lin ang="60000"/>
          </a:gradFill>
          <a:ln>
            <a:noFill/>
          </a:ln>
          <a:effectLst>
            <a:outerShdw blurRad="63500" dist="23000" dir="5400000" rotWithShape="0">
              <a:srgbClr val="000000">
                <a:alpha val="34998"/>
              </a:srgbClr>
            </a:outerShdw>
          </a:effectLst>
          <a:extLst/>
        </p:spPr>
        <p:txBody>
          <a:bodyPr anchor="ctr"/>
          <a:lstStyle/>
          <a:p>
            <a:pPr algn="ctr">
              <a:defRPr/>
            </a:pPr>
            <a:endParaRPr lang="nb-NO">
              <a:latin typeface="Calibri" charset="0"/>
            </a:endParaRPr>
          </a:p>
        </p:txBody>
      </p:sp>
      <p:sp>
        <p:nvSpPr>
          <p:cNvPr id="105" name="TextBox 71"/>
          <p:cNvSpPr txBox="1">
            <a:spLocks noChangeArrowheads="1"/>
          </p:cNvSpPr>
          <p:nvPr/>
        </p:nvSpPr>
        <p:spPr bwMode="auto">
          <a:xfrm>
            <a:off x="4355976" y="2338333"/>
            <a:ext cx="307534" cy="260350"/>
          </a:xfrm>
          <a:prstGeom prst="rect">
            <a:avLst/>
          </a:prstGeom>
          <a:noFill/>
          <a:ln>
            <a:noFill/>
          </a:ln>
          <a:effectLst>
            <a:outerShdw blurRad="63500" dist="38100" dir="2700000" rotWithShape="0">
              <a:srgbClr val="000000">
                <a:alpha val="42998"/>
              </a:srgbClr>
            </a:outerShdw>
          </a:effectLs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nb-NO" sz="1100" b="1" dirty="0" smtClean="0"/>
              <a:t>7</a:t>
            </a:r>
          </a:p>
        </p:txBody>
      </p:sp>
      <p:sp>
        <p:nvSpPr>
          <p:cNvPr id="106" name="TextBox 71"/>
          <p:cNvSpPr txBox="1">
            <a:spLocks noChangeArrowheads="1"/>
          </p:cNvSpPr>
          <p:nvPr/>
        </p:nvSpPr>
        <p:spPr bwMode="auto">
          <a:xfrm>
            <a:off x="4355976" y="1515785"/>
            <a:ext cx="307534" cy="260350"/>
          </a:xfrm>
          <a:prstGeom prst="rect">
            <a:avLst/>
          </a:prstGeom>
          <a:noFill/>
          <a:ln>
            <a:noFill/>
          </a:ln>
          <a:effectLst>
            <a:outerShdw blurRad="63500" dist="38100" dir="2700000" rotWithShape="0">
              <a:srgbClr val="000000">
                <a:alpha val="42998"/>
              </a:srgbClr>
            </a:outerShdw>
          </a:effectLs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nb-NO" sz="1100" b="1" dirty="0" smtClean="0"/>
              <a:t>8</a:t>
            </a:r>
          </a:p>
        </p:txBody>
      </p:sp>
      <p:sp>
        <p:nvSpPr>
          <p:cNvPr id="97" name="Stored Data 25"/>
          <p:cNvSpPr>
            <a:spLocks noChangeArrowheads="1"/>
          </p:cNvSpPr>
          <p:nvPr/>
        </p:nvSpPr>
        <p:spPr bwMode="auto">
          <a:xfrm rot="16200000">
            <a:off x="4234657" y="2097881"/>
            <a:ext cx="508000" cy="2154237"/>
          </a:xfrm>
          <a:prstGeom prst="flowChartOnlineStorage">
            <a:avLst/>
          </a:prstGeom>
          <a:gradFill rotWithShape="1">
            <a:gsLst>
              <a:gs pos="0">
                <a:srgbClr val="4F6228"/>
              </a:gs>
              <a:gs pos="54000">
                <a:srgbClr val="C1ED33"/>
              </a:gs>
              <a:gs pos="100000">
                <a:srgbClr val="4F6228"/>
              </a:gs>
            </a:gsLst>
            <a:lin ang="5400000"/>
          </a:gradFill>
          <a:ln>
            <a:noFill/>
          </a:ln>
          <a:effectLst>
            <a:outerShdw blurRad="63500" dist="23000" dir="5400000" rotWithShape="0">
              <a:srgbClr val="000000">
                <a:alpha val="34998"/>
              </a:srgbClr>
            </a:outerShdw>
          </a:effectLst>
          <a:extLst/>
        </p:spPr>
        <p:txBody>
          <a:bodyPr anchor="ctr"/>
          <a:lstStyle/>
          <a:p>
            <a:pPr algn="ctr">
              <a:defRPr/>
            </a:pPr>
            <a:endParaRPr lang="nb-NO">
              <a:solidFill>
                <a:srgbClr val="FFFFFF"/>
              </a:solidFill>
              <a:latin typeface="Calibri" charset="0"/>
            </a:endParaRPr>
          </a:p>
        </p:txBody>
      </p:sp>
      <p:sp>
        <p:nvSpPr>
          <p:cNvPr id="98" name="TextBox 69"/>
          <p:cNvSpPr txBox="1">
            <a:spLocks noChangeArrowheads="1"/>
          </p:cNvSpPr>
          <p:nvPr/>
        </p:nvSpPr>
        <p:spPr bwMode="auto">
          <a:xfrm>
            <a:off x="4368800" y="3092450"/>
            <a:ext cx="317500" cy="261938"/>
          </a:xfrm>
          <a:prstGeom prst="rect">
            <a:avLst/>
          </a:prstGeom>
          <a:noFill/>
          <a:ln>
            <a:noFill/>
          </a:ln>
          <a:effectLst>
            <a:outerShdw blurRad="63500" dist="38100" dir="2700000" rotWithShape="0">
              <a:srgbClr val="000000">
                <a:alpha val="42998"/>
              </a:srgbClr>
            </a:outerShdw>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nb-NO" sz="1100" b="1" dirty="0" smtClean="0"/>
              <a:t>6</a:t>
            </a:r>
          </a:p>
        </p:txBody>
      </p:sp>
      <p:grpSp>
        <p:nvGrpSpPr>
          <p:cNvPr id="107" name="Group 65"/>
          <p:cNvGrpSpPr>
            <a:grpSpLocks/>
          </p:cNvGrpSpPr>
          <p:nvPr/>
        </p:nvGrpSpPr>
        <p:grpSpPr bwMode="auto">
          <a:xfrm>
            <a:off x="0" y="1922092"/>
            <a:ext cx="3176588" cy="1200329"/>
            <a:chOff x="696912" y="4533901"/>
            <a:chExt cx="3176588" cy="1200331"/>
          </a:xfrm>
        </p:grpSpPr>
        <p:sp>
          <p:nvSpPr>
            <p:cNvPr id="108" name="TextBox 60"/>
            <p:cNvSpPr txBox="1">
              <a:spLocks noChangeArrowheads="1"/>
            </p:cNvSpPr>
            <p:nvPr/>
          </p:nvSpPr>
          <p:spPr bwMode="auto">
            <a:xfrm>
              <a:off x="696912" y="4533901"/>
              <a:ext cx="2771800" cy="120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IN" sz="1200" b="1" dirty="0" smtClean="0">
                  <a:latin typeface="Calibri" charset="0"/>
                </a:rPr>
                <a:t>Affix Products &amp; Services</a:t>
              </a:r>
            </a:p>
            <a:p>
              <a:pPr algn="r" eaLnBrk="1" hangingPunct="1"/>
              <a:r>
                <a:rPr lang="en-IN" sz="1200" dirty="0" smtClean="0">
                  <a:latin typeface="Calibri" charset="0"/>
                </a:rPr>
                <a:t>An effective strategy of brand management is to ensure that the brand is associated to the most popular products and services offered by the licensee’s products and services.</a:t>
              </a:r>
              <a:endParaRPr lang="en-US" sz="1050" dirty="0">
                <a:latin typeface="Calibri" charset="0"/>
              </a:endParaRPr>
            </a:p>
          </p:txBody>
        </p:sp>
        <p:cxnSp>
          <p:nvCxnSpPr>
            <p:cNvPr id="109" name="Straight Connector 108"/>
            <p:cNvCxnSpPr/>
            <p:nvPr/>
          </p:nvCxnSpPr>
          <p:spPr>
            <a:xfrm>
              <a:off x="3289300" y="4800600"/>
              <a:ext cx="584200" cy="1587"/>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0" name="Group 68"/>
          <p:cNvGrpSpPr>
            <a:grpSpLocks/>
          </p:cNvGrpSpPr>
          <p:nvPr/>
        </p:nvGrpSpPr>
        <p:grpSpPr bwMode="auto">
          <a:xfrm>
            <a:off x="5868144" y="1196753"/>
            <a:ext cx="3275856" cy="1384995"/>
            <a:chOff x="4953000" y="4876800"/>
            <a:chExt cx="3275856" cy="1384995"/>
          </a:xfrm>
        </p:grpSpPr>
        <p:sp>
          <p:nvSpPr>
            <p:cNvPr id="111" name="TextBox 69"/>
            <p:cNvSpPr txBox="1">
              <a:spLocks noChangeArrowheads="1"/>
            </p:cNvSpPr>
            <p:nvPr/>
          </p:nvSpPr>
          <p:spPr bwMode="auto">
            <a:xfrm>
              <a:off x="5169024" y="4876800"/>
              <a:ext cx="30598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IN" sz="1200" b="1" dirty="0" smtClean="0">
                  <a:latin typeface="Calibri" charset="0"/>
                </a:rPr>
                <a:t>Actively Integrate the Brand Management Strategy into Product Development and Launch Activities</a:t>
              </a:r>
            </a:p>
            <a:p>
              <a:pPr eaLnBrk="1" hangingPunct="1"/>
              <a:r>
                <a:rPr lang="en-IN" sz="1200" dirty="0" smtClean="0">
                  <a:latin typeface="Calibri" charset="0"/>
                </a:rPr>
                <a:t>It is important that the Companies actively integrate the brand strategy into product development and launch activities by using a clear and proactive strategy.</a:t>
              </a:r>
              <a:endParaRPr lang="en-US" sz="1050" dirty="0">
                <a:latin typeface="Calibri" charset="0"/>
              </a:endParaRPr>
            </a:p>
          </p:txBody>
        </p:sp>
        <p:cxnSp>
          <p:nvCxnSpPr>
            <p:cNvPr id="112" name="Straight Connector 111"/>
            <p:cNvCxnSpPr/>
            <p:nvPr/>
          </p:nvCxnSpPr>
          <p:spPr>
            <a:xfrm>
              <a:off x="4953000" y="5143500"/>
              <a:ext cx="288032" cy="21332"/>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79512" y="6495727"/>
            <a:ext cx="8712968" cy="461665"/>
          </a:xfrm>
          <a:prstGeom prst="rect">
            <a:avLst/>
          </a:prstGeom>
          <a:noFill/>
        </p:spPr>
        <p:txBody>
          <a:bodyPr wrap="square" rtlCol="0">
            <a:spAutoFit/>
          </a:bodyPr>
          <a:lstStyle/>
          <a:p>
            <a:r>
              <a:rPr lang="en-IN" sz="1200" dirty="0" smtClean="0">
                <a:solidFill>
                  <a:schemeClr val="bg1"/>
                </a:solidFill>
              </a:rPr>
              <a:t>	       The following key points provide some strategic brand management guidelines that should be</a:t>
            </a:r>
          </a:p>
          <a:p>
            <a:r>
              <a:rPr lang="en-IN" sz="1200" dirty="0" smtClean="0">
                <a:solidFill>
                  <a:schemeClr val="bg1"/>
                </a:solidFill>
              </a:rPr>
              <a:t>	       adapted when developing and implementing a brand management strategy.</a:t>
            </a:r>
            <a:endParaRPr lang="en-IN" sz="1200" dirty="0">
              <a:solidFill>
                <a:schemeClr val="bg1"/>
              </a:solidFill>
            </a:endParaRPr>
          </a:p>
        </p:txBody>
      </p:sp>
      <p:pic>
        <p:nvPicPr>
          <p:cNvPr id="55" name="Picture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56" name="Picture 55">
            <a:hlinkClick r:id="" action="ppaction://hlinkshowjump?jump=nextslid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57" name="Picture 56">
            <a:hlinkClick r:id="" action="ppaction://hlinkshowjump?jump=previous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right)">
                                      <p:cBhvr>
                                        <p:cTn id="7" dur="500"/>
                                        <p:tgtEl>
                                          <p:spTgt spid="61"/>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68"/>
                                        </p:tgtEl>
                                        <p:attrNameLst>
                                          <p:attrName>style.visibility</p:attrName>
                                        </p:attrNameLst>
                                      </p:cBhvr>
                                      <p:to>
                                        <p:strVal val="visible"/>
                                      </p:to>
                                    </p:set>
                                    <p:anim calcmode="lin" valueType="num">
                                      <p:cBhvr additive="base">
                                        <p:cTn id="10" dur="500"/>
                                        <p:tgtEl>
                                          <p:spTgt spid="68"/>
                                        </p:tgtEl>
                                        <p:attrNameLst>
                                          <p:attrName>ppt_x</p:attrName>
                                        </p:attrNameLst>
                                      </p:cBhvr>
                                      <p:tavLst>
                                        <p:tav tm="0">
                                          <p:val>
                                            <p:strVal val="#ppt_x+#ppt_w*1.125000"/>
                                          </p:val>
                                        </p:tav>
                                        <p:tav tm="100000">
                                          <p:val>
                                            <p:strVal val="#ppt_x"/>
                                          </p:val>
                                        </p:tav>
                                      </p:tavLst>
                                    </p:anim>
                                    <p:animEffect transition="in" filter="wipe(left)">
                                      <p:cBhvr>
                                        <p:cTn id="11" dur="500"/>
                                        <p:tgtEl>
                                          <p:spTgt spid="68"/>
                                        </p:tgtEl>
                                      </p:cBhvr>
                                    </p:animEffect>
                                  </p:childTnLst>
                                </p:cTn>
                              </p:par>
                              <p:par>
                                <p:cTn id="12" presetID="22" presetClass="entr" presetSubtype="2" fill="hold" nodeType="withEffect">
                                  <p:stCondLst>
                                    <p:cond delay="50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000"/>
                            </p:stCondLst>
                            <p:childTnLst>
                              <p:par>
                                <p:cTn id="16" presetID="22" presetClass="entr" presetSubtype="2" fill="hold" grpId="0" nodeType="afterEffect">
                                  <p:stCondLst>
                                    <p:cond delay="1500"/>
                                  </p:stCondLst>
                                  <p:childTnLst>
                                    <p:set>
                                      <p:cBhvr>
                                        <p:cTn id="17" dur="1" fill="hold">
                                          <p:stCondLst>
                                            <p:cond delay="0"/>
                                          </p:stCondLst>
                                        </p:cTn>
                                        <p:tgtEl>
                                          <p:spTgt spid="73"/>
                                        </p:tgtEl>
                                        <p:attrNameLst>
                                          <p:attrName>style.visibility</p:attrName>
                                        </p:attrNameLst>
                                      </p:cBhvr>
                                      <p:to>
                                        <p:strVal val="visible"/>
                                      </p:to>
                                    </p:set>
                                    <p:animEffect transition="in" filter="wipe(right)">
                                      <p:cBhvr>
                                        <p:cTn id="18" dur="500"/>
                                        <p:tgtEl>
                                          <p:spTgt spid="73"/>
                                        </p:tgtEl>
                                      </p:cBhvr>
                                    </p:animEffect>
                                  </p:childTnLst>
                                </p:cTn>
                              </p:par>
                              <p:par>
                                <p:cTn id="19" presetID="12" presetClass="entr" presetSubtype="8" fill="hold" grpId="0" nodeType="withEffect">
                                  <p:stCondLst>
                                    <p:cond delay="150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p:tgtEl>
                                          <p:spTgt spid="74"/>
                                        </p:tgtEl>
                                        <p:attrNameLst>
                                          <p:attrName>ppt_x</p:attrName>
                                        </p:attrNameLst>
                                      </p:cBhvr>
                                      <p:tavLst>
                                        <p:tav tm="0">
                                          <p:val>
                                            <p:strVal val="#ppt_x-#ppt_w*1.125000"/>
                                          </p:val>
                                        </p:tav>
                                        <p:tav tm="100000">
                                          <p:val>
                                            <p:strVal val="#ppt_x"/>
                                          </p:val>
                                        </p:tav>
                                      </p:tavLst>
                                    </p:anim>
                                    <p:animEffect transition="in" filter="wipe(right)">
                                      <p:cBhvr>
                                        <p:cTn id="22" dur="500"/>
                                        <p:tgtEl>
                                          <p:spTgt spid="74"/>
                                        </p:tgtEl>
                                      </p:cBhvr>
                                    </p:animEffect>
                                  </p:childTnLst>
                                </p:cTn>
                              </p:par>
                              <p:par>
                                <p:cTn id="23" presetID="12" presetClass="entr" presetSubtype="8"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p:tgtEl>
                                          <p:spTgt spid="70"/>
                                        </p:tgtEl>
                                        <p:attrNameLst>
                                          <p:attrName>ppt_x</p:attrName>
                                        </p:attrNameLst>
                                      </p:cBhvr>
                                      <p:tavLst>
                                        <p:tav tm="0">
                                          <p:val>
                                            <p:strVal val="#ppt_x-#ppt_w*1.125000"/>
                                          </p:val>
                                        </p:tav>
                                        <p:tav tm="100000">
                                          <p:val>
                                            <p:strVal val="#ppt_x"/>
                                          </p:val>
                                        </p:tav>
                                      </p:tavLst>
                                    </p:anim>
                                    <p:animEffect transition="in" filter="wipe(right)">
                                      <p:cBhvr>
                                        <p:cTn id="26" dur="500"/>
                                        <p:tgtEl>
                                          <p:spTgt spid="70"/>
                                        </p:tgtEl>
                                      </p:cBhvr>
                                    </p:animEffect>
                                  </p:childTnLst>
                                </p:cTn>
                              </p:par>
                            </p:childTnLst>
                          </p:cTn>
                        </p:par>
                        <p:par>
                          <p:cTn id="27" fill="hold">
                            <p:stCondLst>
                              <p:cond delay="3000"/>
                            </p:stCondLst>
                            <p:childTnLst>
                              <p:par>
                                <p:cTn id="28" presetID="22" presetClass="entr" presetSubtype="2" fill="hold" grpId="0" nodeType="afterEffect">
                                  <p:stCondLst>
                                    <p:cond delay="1750"/>
                                  </p:stCondLst>
                                  <p:childTnLst>
                                    <p:set>
                                      <p:cBhvr>
                                        <p:cTn id="29" dur="1" fill="hold">
                                          <p:stCondLst>
                                            <p:cond delay="0"/>
                                          </p:stCondLst>
                                        </p:cTn>
                                        <p:tgtEl>
                                          <p:spTgt spid="78"/>
                                        </p:tgtEl>
                                        <p:attrNameLst>
                                          <p:attrName>style.visibility</p:attrName>
                                        </p:attrNameLst>
                                      </p:cBhvr>
                                      <p:to>
                                        <p:strVal val="visible"/>
                                      </p:to>
                                    </p:set>
                                    <p:animEffect transition="in" filter="wipe(right)">
                                      <p:cBhvr>
                                        <p:cTn id="30" dur="500"/>
                                        <p:tgtEl>
                                          <p:spTgt spid="78"/>
                                        </p:tgtEl>
                                      </p:cBhvr>
                                    </p:animEffect>
                                  </p:childTnLst>
                                </p:cTn>
                              </p:par>
                            </p:childTnLst>
                          </p:cTn>
                        </p:par>
                        <p:par>
                          <p:cTn id="31" fill="hold">
                            <p:stCondLst>
                              <p:cond delay="5250"/>
                            </p:stCondLst>
                            <p:childTnLst>
                              <p:par>
                                <p:cTn id="32" presetID="12" presetClass="entr" presetSubtype="2"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additive="base">
                                        <p:cTn id="34" dur="500"/>
                                        <p:tgtEl>
                                          <p:spTgt spid="79"/>
                                        </p:tgtEl>
                                        <p:attrNameLst>
                                          <p:attrName>ppt_x</p:attrName>
                                        </p:attrNameLst>
                                      </p:cBhvr>
                                      <p:tavLst>
                                        <p:tav tm="0">
                                          <p:val>
                                            <p:strVal val="#ppt_x+#ppt_w*1.125000"/>
                                          </p:val>
                                        </p:tav>
                                        <p:tav tm="100000">
                                          <p:val>
                                            <p:strVal val="#ppt_x"/>
                                          </p:val>
                                        </p:tav>
                                      </p:tavLst>
                                    </p:anim>
                                    <p:animEffect transition="in" filter="wipe(left)">
                                      <p:cBhvr>
                                        <p:cTn id="35" dur="500"/>
                                        <p:tgtEl>
                                          <p:spTgt spid="79"/>
                                        </p:tgtEl>
                                      </p:cBhvr>
                                    </p:animEffect>
                                  </p:childTnLst>
                                </p:cTn>
                              </p:par>
                              <p:par>
                                <p:cTn id="36" presetID="12" presetClass="entr" presetSubtype="2" fill="hold" nodeType="withEffect">
                                  <p:stCondLst>
                                    <p:cond delay="50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p:tgtEl>
                                          <p:spTgt spid="75"/>
                                        </p:tgtEl>
                                        <p:attrNameLst>
                                          <p:attrName>ppt_x</p:attrName>
                                        </p:attrNameLst>
                                      </p:cBhvr>
                                      <p:tavLst>
                                        <p:tav tm="0">
                                          <p:val>
                                            <p:strVal val="#ppt_x+#ppt_w*1.125000"/>
                                          </p:val>
                                        </p:tav>
                                        <p:tav tm="100000">
                                          <p:val>
                                            <p:strVal val="#ppt_x"/>
                                          </p:val>
                                        </p:tav>
                                      </p:tavLst>
                                    </p:anim>
                                    <p:animEffect transition="in" filter="wipe(left)">
                                      <p:cBhvr>
                                        <p:cTn id="39" dur="500"/>
                                        <p:tgtEl>
                                          <p:spTgt spid="75"/>
                                        </p:tgtEl>
                                      </p:cBhvr>
                                    </p:animEffect>
                                  </p:childTnLst>
                                </p:cTn>
                              </p:par>
                            </p:childTnLst>
                          </p:cTn>
                        </p:par>
                        <p:par>
                          <p:cTn id="40" fill="hold">
                            <p:stCondLst>
                              <p:cond delay="6250"/>
                            </p:stCondLst>
                            <p:childTnLst>
                              <p:par>
                                <p:cTn id="41" presetID="22" presetClass="entr" presetSubtype="8" fill="hold" grpId="0" nodeType="afterEffect">
                                  <p:stCondLst>
                                    <p:cond delay="20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500"/>
                                        <p:tgtEl>
                                          <p:spTgt spid="81"/>
                                        </p:tgtEl>
                                      </p:cBhvr>
                                    </p:animEffect>
                                  </p:childTnLst>
                                </p:cTn>
                              </p:par>
                            </p:childTnLst>
                          </p:cTn>
                        </p:par>
                        <p:par>
                          <p:cTn id="44" fill="hold">
                            <p:stCondLst>
                              <p:cond delay="8750"/>
                            </p:stCondLst>
                            <p:childTnLst>
                              <p:par>
                                <p:cTn id="45" presetID="22" presetClass="entr" presetSubtype="2"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right)">
                                      <p:cBhvr>
                                        <p:cTn id="47" dur="500"/>
                                        <p:tgtEl>
                                          <p:spTgt spid="82"/>
                                        </p:tgtEl>
                                      </p:cBhvr>
                                    </p:animEffect>
                                  </p:childTnLst>
                                </p:cTn>
                              </p:par>
                            </p:childTnLst>
                          </p:cTn>
                        </p:par>
                        <p:par>
                          <p:cTn id="48" fill="hold">
                            <p:stCondLst>
                              <p:cond delay="9250"/>
                            </p:stCondLst>
                            <p:childTnLst>
                              <p:par>
                                <p:cTn id="49" presetID="12" presetClass="entr" presetSubtype="8" fill="hold" grpId="0"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p:tgtEl>
                                          <p:spTgt spid="83"/>
                                        </p:tgtEl>
                                        <p:attrNameLst>
                                          <p:attrName>ppt_x</p:attrName>
                                        </p:attrNameLst>
                                      </p:cBhvr>
                                      <p:tavLst>
                                        <p:tav tm="0">
                                          <p:val>
                                            <p:strVal val="#ppt_x-#ppt_w*1.125000"/>
                                          </p:val>
                                        </p:tav>
                                        <p:tav tm="100000">
                                          <p:val>
                                            <p:strVal val="#ppt_x"/>
                                          </p:val>
                                        </p:tav>
                                      </p:tavLst>
                                    </p:anim>
                                    <p:animEffect transition="in" filter="wipe(right)">
                                      <p:cBhvr>
                                        <p:cTn id="52" dur="500"/>
                                        <p:tgtEl>
                                          <p:spTgt spid="83"/>
                                        </p:tgtEl>
                                      </p:cBhvr>
                                    </p:animEffect>
                                  </p:childTnLst>
                                </p:cTn>
                              </p:par>
                              <p:par>
                                <p:cTn id="53" presetID="12" presetClass="entr" presetSubtype="8" fill="hold" nodeType="withEffect">
                                  <p:stCondLst>
                                    <p:cond delay="500"/>
                                  </p:stCondLst>
                                  <p:childTnLst>
                                    <p:set>
                                      <p:cBhvr>
                                        <p:cTn id="54" dur="1" fill="hold">
                                          <p:stCondLst>
                                            <p:cond delay="0"/>
                                          </p:stCondLst>
                                        </p:cTn>
                                        <p:tgtEl>
                                          <p:spTgt spid="84"/>
                                        </p:tgtEl>
                                        <p:attrNameLst>
                                          <p:attrName>style.visibility</p:attrName>
                                        </p:attrNameLst>
                                      </p:cBhvr>
                                      <p:to>
                                        <p:strVal val="visible"/>
                                      </p:to>
                                    </p:set>
                                    <p:anim calcmode="lin" valueType="num">
                                      <p:cBhvr additive="base">
                                        <p:cTn id="55" dur="500"/>
                                        <p:tgtEl>
                                          <p:spTgt spid="84"/>
                                        </p:tgtEl>
                                        <p:attrNameLst>
                                          <p:attrName>ppt_x</p:attrName>
                                        </p:attrNameLst>
                                      </p:cBhvr>
                                      <p:tavLst>
                                        <p:tav tm="0">
                                          <p:val>
                                            <p:strVal val="#ppt_x-#ppt_w*1.125000"/>
                                          </p:val>
                                        </p:tav>
                                        <p:tav tm="100000">
                                          <p:val>
                                            <p:strVal val="#ppt_x"/>
                                          </p:val>
                                        </p:tav>
                                      </p:tavLst>
                                    </p:anim>
                                    <p:animEffect transition="in" filter="wipe(right)">
                                      <p:cBhvr>
                                        <p:cTn id="56" dur="500"/>
                                        <p:tgtEl>
                                          <p:spTgt spid="84"/>
                                        </p:tgtEl>
                                      </p:cBhvr>
                                    </p:animEffect>
                                  </p:childTnLst>
                                </p:cTn>
                              </p:par>
                            </p:childTnLst>
                          </p:cTn>
                        </p:par>
                        <p:par>
                          <p:cTn id="57" fill="hold">
                            <p:stCondLst>
                              <p:cond delay="10250"/>
                            </p:stCondLst>
                            <p:childTnLst>
                              <p:par>
                                <p:cTn id="58" presetID="22" presetClass="entr" presetSubtype="8" fill="hold" grpId="0" nodeType="afterEffect">
                                  <p:stCondLst>
                                    <p:cond delay="2000"/>
                                  </p:stCondLst>
                                  <p:childTnLst>
                                    <p:set>
                                      <p:cBhvr>
                                        <p:cTn id="59" dur="1" fill="hold">
                                          <p:stCondLst>
                                            <p:cond delay="0"/>
                                          </p:stCondLst>
                                        </p:cTn>
                                        <p:tgtEl>
                                          <p:spTgt spid="89"/>
                                        </p:tgtEl>
                                        <p:attrNameLst>
                                          <p:attrName>style.visibility</p:attrName>
                                        </p:attrNameLst>
                                      </p:cBhvr>
                                      <p:to>
                                        <p:strVal val="visible"/>
                                      </p:to>
                                    </p:set>
                                    <p:animEffect transition="in" filter="wipe(left)">
                                      <p:cBhvr>
                                        <p:cTn id="60" dur="500"/>
                                        <p:tgtEl>
                                          <p:spTgt spid="89"/>
                                        </p:tgtEl>
                                      </p:cBhvr>
                                    </p:animEffect>
                                  </p:childTnLst>
                                </p:cTn>
                              </p:par>
                            </p:childTnLst>
                          </p:cTn>
                        </p:par>
                        <p:par>
                          <p:cTn id="61" fill="hold">
                            <p:stCondLst>
                              <p:cond delay="12750"/>
                            </p:stCondLst>
                            <p:childTnLst>
                              <p:par>
                                <p:cTn id="62" presetID="22" presetClass="entr" presetSubtype="2" fill="hold" grpId="0" nodeType="after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wipe(right)">
                                      <p:cBhvr>
                                        <p:cTn id="64" dur="500"/>
                                        <p:tgtEl>
                                          <p:spTgt spid="90"/>
                                        </p:tgtEl>
                                      </p:cBhvr>
                                    </p:animEffect>
                                  </p:childTnLst>
                                </p:cTn>
                              </p:par>
                            </p:childTnLst>
                          </p:cTn>
                        </p:par>
                        <p:par>
                          <p:cTn id="65" fill="hold">
                            <p:stCondLst>
                              <p:cond delay="13250"/>
                            </p:stCondLst>
                            <p:childTnLst>
                              <p:par>
                                <p:cTn id="66" presetID="12" presetClass="entr" presetSubtype="2" fill="hold" grpId="0" nodeType="afterEffect">
                                  <p:stCondLst>
                                    <p:cond delay="0"/>
                                  </p:stCondLst>
                                  <p:childTnLst>
                                    <p:set>
                                      <p:cBhvr>
                                        <p:cTn id="67" dur="1" fill="hold">
                                          <p:stCondLst>
                                            <p:cond delay="0"/>
                                          </p:stCondLst>
                                        </p:cTn>
                                        <p:tgtEl>
                                          <p:spTgt spid="91"/>
                                        </p:tgtEl>
                                        <p:attrNameLst>
                                          <p:attrName>style.visibility</p:attrName>
                                        </p:attrNameLst>
                                      </p:cBhvr>
                                      <p:to>
                                        <p:strVal val="visible"/>
                                      </p:to>
                                    </p:set>
                                    <p:anim calcmode="lin" valueType="num">
                                      <p:cBhvr additive="base">
                                        <p:cTn id="68" dur="500"/>
                                        <p:tgtEl>
                                          <p:spTgt spid="91"/>
                                        </p:tgtEl>
                                        <p:attrNameLst>
                                          <p:attrName>ppt_x</p:attrName>
                                        </p:attrNameLst>
                                      </p:cBhvr>
                                      <p:tavLst>
                                        <p:tav tm="0">
                                          <p:val>
                                            <p:strVal val="#ppt_x+#ppt_w*1.125000"/>
                                          </p:val>
                                        </p:tav>
                                        <p:tav tm="100000">
                                          <p:val>
                                            <p:strVal val="#ppt_x"/>
                                          </p:val>
                                        </p:tav>
                                      </p:tavLst>
                                    </p:anim>
                                    <p:animEffect transition="in" filter="wipe(left)">
                                      <p:cBhvr>
                                        <p:cTn id="69" dur="500"/>
                                        <p:tgtEl>
                                          <p:spTgt spid="91"/>
                                        </p:tgtEl>
                                      </p:cBhvr>
                                    </p:animEffect>
                                  </p:childTnLst>
                                </p:cTn>
                              </p:par>
                              <p:par>
                                <p:cTn id="70" presetID="12" presetClass="entr" presetSubtype="2" fill="hold" nodeType="withEffect">
                                  <p:stCondLst>
                                    <p:cond delay="500"/>
                                  </p:stCondLst>
                                  <p:childTnLst>
                                    <p:set>
                                      <p:cBhvr>
                                        <p:cTn id="71" dur="1" fill="hold">
                                          <p:stCondLst>
                                            <p:cond delay="0"/>
                                          </p:stCondLst>
                                        </p:cTn>
                                        <p:tgtEl>
                                          <p:spTgt spid="92"/>
                                        </p:tgtEl>
                                        <p:attrNameLst>
                                          <p:attrName>style.visibility</p:attrName>
                                        </p:attrNameLst>
                                      </p:cBhvr>
                                      <p:to>
                                        <p:strVal val="visible"/>
                                      </p:to>
                                    </p:set>
                                    <p:anim calcmode="lin" valueType="num">
                                      <p:cBhvr additive="base">
                                        <p:cTn id="72" dur="500"/>
                                        <p:tgtEl>
                                          <p:spTgt spid="92"/>
                                        </p:tgtEl>
                                        <p:attrNameLst>
                                          <p:attrName>ppt_x</p:attrName>
                                        </p:attrNameLst>
                                      </p:cBhvr>
                                      <p:tavLst>
                                        <p:tav tm="0">
                                          <p:val>
                                            <p:strVal val="#ppt_x+#ppt_w*1.125000"/>
                                          </p:val>
                                        </p:tav>
                                        <p:tav tm="100000">
                                          <p:val>
                                            <p:strVal val="#ppt_x"/>
                                          </p:val>
                                        </p:tav>
                                      </p:tavLst>
                                    </p:anim>
                                    <p:animEffect transition="in" filter="wipe(left)">
                                      <p:cBhvr>
                                        <p:cTn id="73" dur="500"/>
                                        <p:tgtEl>
                                          <p:spTgt spid="92"/>
                                        </p:tgtEl>
                                      </p:cBhvr>
                                    </p:animEffect>
                                  </p:childTnLst>
                                </p:cTn>
                              </p:par>
                            </p:childTnLst>
                          </p:cTn>
                        </p:par>
                        <p:par>
                          <p:cTn id="74" fill="hold">
                            <p:stCondLst>
                              <p:cond delay="14250"/>
                            </p:stCondLst>
                            <p:childTnLst>
                              <p:par>
                                <p:cTn id="75" presetID="22" presetClass="entr" presetSubtype="8" fill="hold" grpId="0" nodeType="afterEffect">
                                  <p:stCondLst>
                                    <p:cond delay="1750"/>
                                  </p:stCondLst>
                                  <p:childTnLst>
                                    <p:set>
                                      <p:cBhvr>
                                        <p:cTn id="76" dur="1" fill="hold">
                                          <p:stCondLst>
                                            <p:cond delay="0"/>
                                          </p:stCondLst>
                                        </p:cTn>
                                        <p:tgtEl>
                                          <p:spTgt spid="96"/>
                                        </p:tgtEl>
                                        <p:attrNameLst>
                                          <p:attrName>style.visibility</p:attrName>
                                        </p:attrNameLst>
                                      </p:cBhvr>
                                      <p:to>
                                        <p:strVal val="visible"/>
                                      </p:to>
                                    </p:set>
                                    <p:animEffect transition="in" filter="wipe(left)">
                                      <p:cBhvr>
                                        <p:cTn id="77" dur="500"/>
                                        <p:tgtEl>
                                          <p:spTgt spid="96"/>
                                        </p:tgtEl>
                                      </p:cBhvr>
                                    </p:animEffect>
                                  </p:childTnLst>
                                </p:cTn>
                              </p:par>
                            </p:childTnLst>
                          </p:cTn>
                        </p:par>
                        <p:par>
                          <p:cTn id="78" fill="hold">
                            <p:stCondLst>
                              <p:cond delay="16500"/>
                            </p:stCondLst>
                            <p:childTnLst>
                              <p:par>
                                <p:cTn id="79" presetID="22" presetClass="entr" presetSubtype="2" fill="hold" grpId="0" nodeType="after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wipe(right)">
                                      <p:cBhvr>
                                        <p:cTn id="81" dur="500"/>
                                        <p:tgtEl>
                                          <p:spTgt spid="97"/>
                                        </p:tgtEl>
                                      </p:cBhvr>
                                    </p:animEffect>
                                  </p:childTnLst>
                                </p:cTn>
                              </p:par>
                            </p:childTnLst>
                          </p:cTn>
                        </p:par>
                        <p:par>
                          <p:cTn id="82" fill="hold">
                            <p:stCondLst>
                              <p:cond delay="17000"/>
                            </p:stCondLst>
                            <p:childTnLst>
                              <p:par>
                                <p:cTn id="83" presetID="12" presetClass="entr" presetSubtype="8"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additive="base">
                                        <p:cTn id="85" dur="500"/>
                                        <p:tgtEl>
                                          <p:spTgt spid="98"/>
                                        </p:tgtEl>
                                        <p:attrNameLst>
                                          <p:attrName>ppt_x</p:attrName>
                                        </p:attrNameLst>
                                      </p:cBhvr>
                                      <p:tavLst>
                                        <p:tav tm="0">
                                          <p:val>
                                            <p:strVal val="#ppt_x-#ppt_w*1.125000"/>
                                          </p:val>
                                        </p:tav>
                                        <p:tav tm="100000">
                                          <p:val>
                                            <p:strVal val="#ppt_x"/>
                                          </p:val>
                                        </p:tav>
                                      </p:tavLst>
                                    </p:anim>
                                    <p:animEffect transition="in" filter="wipe(right)">
                                      <p:cBhvr>
                                        <p:cTn id="86" dur="500"/>
                                        <p:tgtEl>
                                          <p:spTgt spid="98"/>
                                        </p:tgtEl>
                                      </p:cBhvr>
                                    </p:animEffect>
                                  </p:childTnLst>
                                </p:cTn>
                              </p:par>
                              <p:par>
                                <p:cTn id="87" presetID="12" presetClass="entr" presetSubtype="8" fill="hold" nodeType="withEffect">
                                  <p:stCondLst>
                                    <p:cond delay="500"/>
                                  </p:stCondLst>
                                  <p:childTnLst>
                                    <p:set>
                                      <p:cBhvr>
                                        <p:cTn id="88" dur="1" fill="hold">
                                          <p:stCondLst>
                                            <p:cond delay="0"/>
                                          </p:stCondLst>
                                        </p:cTn>
                                        <p:tgtEl>
                                          <p:spTgt spid="99"/>
                                        </p:tgtEl>
                                        <p:attrNameLst>
                                          <p:attrName>style.visibility</p:attrName>
                                        </p:attrNameLst>
                                      </p:cBhvr>
                                      <p:to>
                                        <p:strVal val="visible"/>
                                      </p:to>
                                    </p:set>
                                    <p:anim calcmode="lin" valueType="num">
                                      <p:cBhvr additive="base">
                                        <p:cTn id="89" dur="500"/>
                                        <p:tgtEl>
                                          <p:spTgt spid="99"/>
                                        </p:tgtEl>
                                        <p:attrNameLst>
                                          <p:attrName>ppt_x</p:attrName>
                                        </p:attrNameLst>
                                      </p:cBhvr>
                                      <p:tavLst>
                                        <p:tav tm="0">
                                          <p:val>
                                            <p:strVal val="#ppt_x-#ppt_w*1.125000"/>
                                          </p:val>
                                        </p:tav>
                                        <p:tav tm="100000">
                                          <p:val>
                                            <p:strVal val="#ppt_x"/>
                                          </p:val>
                                        </p:tav>
                                      </p:tavLst>
                                    </p:anim>
                                    <p:animEffect transition="in" filter="wipe(right)">
                                      <p:cBhvr>
                                        <p:cTn id="90" dur="500"/>
                                        <p:tgtEl>
                                          <p:spTgt spid="99"/>
                                        </p:tgtEl>
                                      </p:cBhvr>
                                    </p:animEffect>
                                  </p:childTnLst>
                                </p:cTn>
                              </p:par>
                            </p:childTnLst>
                          </p:cTn>
                        </p:par>
                        <p:par>
                          <p:cTn id="91" fill="hold">
                            <p:stCondLst>
                              <p:cond delay="18000"/>
                            </p:stCondLst>
                            <p:childTnLst>
                              <p:par>
                                <p:cTn id="92" presetID="22" presetClass="entr" presetSubtype="8" fill="hold" grpId="0" nodeType="afterEffect">
                                  <p:stCondLst>
                                    <p:cond delay="2250"/>
                                  </p:stCondLst>
                                  <p:childTnLst>
                                    <p:set>
                                      <p:cBhvr>
                                        <p:cTn id="93" dur="1" fill="hold">
                                          <p:stCondLst>
                                            <p:cond delay="0"/>
                                          </p:stCondLst>
                                        </p:cTn>
                                        <p:tgtEl>
                                          <p:spTgt spid="103"/>
                                        </p:tgtEl>
                                        <p:attrNameLst>
                                          <p:attrName>style.visibility</p:attrName>
                                        </p:attrNameLst>
                                      </p:cBhvr>
                                      <p:to>
                                        <p:strVal val="visible"/>
                                      </p:to>
                                    </p:set>
                                    <p:animEffect transition="in" filter="wipe(left)">
                                      <p:cBhvr>
                                        <p:cTn id="94" dur="500"/>
                                        <p:tgtEl>
                                          <p:spTgt spid="103"/>
                                        </p:tgtEl>
                                      </p:cBhvr>
                                    </p:animEffect>
                                  </p:childTnLst>
                                </p:cTn>
                              </p:par>
                            </p:childTnLst>
                          </p:cTn>
                        </p:par>
                        <p:par>
                          <p:cTn id="95" fill="hold">
                            <p:stCondLst>
                              <p:cond delay="20750"/>
                            </p:stCondLst>
                            <p:childTnLst>
                              <p:par>
                                <p:cTn id="96" presetID="22" presetClass="entr" presetSubtype="4" fill="hold" grpId="0" nodeType="after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wipe(down)">
                                      <p:cBhvr>
                                        <p:cTn id="98" dur="500"/>
                                        <p:tgtEl>
                                          <p:spTgt spid="104"/>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105"/>
                                        </p:tgtEl>
                                        <p:attrNameLst>
                                          <p:attrName>style.visibility</p:attrName>
                                        </p:attrNameLst>
                                      </p:cBhvr>
                                      <p:to>
                                        <p:strVal val="visible"/>
                                      </p:to>
                                    </p:set>
                                    <p:anim calcmode="lin" valueType="num">
                                      <p:cBhvr additive="base">
                                        <p:cTn id="101" dur="500"/>
                                        <p:tgtEl>
                                          <p:spTgt spid="105"/>
                                        </p:tgtEl>
                                        <p:attrNameLst>
                                          <p:attrName>ppt_x</p:attrName>
                                        </p:attrNameLst>
                                      </p:cBhvr>
                                      <p:tavLst>
                                        <p:tav tm="0">
                                          <p:val>
                                            <p:strVal val="#ppt_x-#ppt_w*1.125000"/>
                                          </p:val>
                                        </p:tav>
                                        <p:tav tm="100000">
                                          <p:val>
                                            <p:strVal val="#ppt_x"/>
                                          </p:val>
                                        </p:tav>
                                      </p:tavLst>
                                    </p:anim>
                                    <p:animEffect transition="in" filter="wipe(right)">
                                      <p:cBhvr>
                                        <p:cTn id="102" dur="500"/>
                                        <p:tgtEl>
                                          <p:spTgt spid="105"/>
                                        </p:tgtEl>
                                      </p:cBhvr>
                                    </p:animEffect>
                                  </p:childTnLst>
                                </p:cTn>
                              </p:par>
                              <p:par>
                                <p:cTn id="103" presetID="12" presetClass="entr" presetSubtype="8" fill="hold" grpId="0" nodeType="withEffect">
                                  <p:stCondLst>
                                    <p:cond delay="0"/>
                                  </p:stCondLst>
                                  <p:childTnLst>
                                    <p:set>
                                      <p:cBhvr>
                                        <p:cTn id="104" dur="1" fill="hold">
                                          <p:stCondLst>
                                            <p:cond delay="0"/>
                                          </p:stCondLst>
                                        </p:cTn>
                                        <p:tgtEl>
                                          <p:spTgt spid="106"/>
                                        </p:tgtEl>
                                        <p:attrNameLst>
                                          <p:attrName>style.visibility</p:attrName>
                                        </p:attrNameLst>
                                      </p:cBhvr>
                                      <p:to>
                                        <p:strVal val="visible"/>
                                      </p:to>
                                    </p:set>
                                    <p:anim calcmode="lin" valueType="num">
                                      <p:cBhvr additive="base">
                                        <p:cTn id="105" dur="500"/>
                                        <p:tgtEl>
                                          <p:spTgt spid="106"/>
                                        </p:tgtEl>
                                        <p:attrNameLst>
                                          <p:attrName>ppt_x</p:attrName>
                                        </p:attrNameLst>
                                      </p:cBhvr>
                                      <p:tavLst>
                                        <p:tav tm="0">
                                          <p:val>
                                            <p:strVal val="#ppt_x-#ppt_w*1.125000"/>
                                          </p:val>
                                        </p:tav>
                                        <p:tav tm="100000">
                                          <p:val>
                                            <p:strVal val="#ppt_x"/>
                                          </p:val>
                                        </p:tav>
                                      </p:tavLst>
                                    </p:anim>
                                    <p:animEffect transition="in" filter="wipe(right)">
                                      <p:cBhvr>
                                        <p:cTn id="106" dur="500"/>
                                        <p:tgtEl>
                                          <p:spTgt spid="106"/>
                                        </p:tgtEl>
                                      </p:cBhvr>
                                    </p:animEffect>
                                  </p:childTnLst>
                                </p:cTn>
                              </p:par>
                              <p:par>
                                <p:cTn id="107" presetID="12" presetClass="entr" presetSubtype="2" fill="hold" nodeType="withEffect">
                                  <p:stCondLst>
                                    <p:cond delay="500"/>
                                  </p:stCondLst>
                                  <p:childTnLst>
                                    <p:set>
                                      <p:cBhvr>
                                        <p:cTn id="108" dur="1" fill="hold">
                                          <p:stCondLst>
                                            <p:cond delay="0"/>
                                          </p:stCondLst>
                                        </p:cTn>
                                        <p:tgtEl>
                                          <p:spTgt spid="107"/>
                                        </p:tgtEl>
                                        <p:attrNameLst>
                                          <p:attrName>style.visibility</p:attrName>
                                        </p:attrNameLst>
                                      </p:cBhvr>
                                      <p:to>
                                        <p:strVal val="visible"/>
                                      </p:to>
                                    </p:set>
                                    <p:anim calcmode="lin" valueType="num">
                                      <p:cBhvr additive="base">
                                        <p:cTn id="109" dur="500"/>
                                        <p:tgtEl>
                                          <p:spTgt spid="107"/>
                                        </p:tgtEl>
                                        <p:attrNameLst>
                                          <p:attrName>ppt_x</p:attrName>
                                        </p:attrNameLst>
                                      </p:cBhvr>
                                      <p:tavLst>
                                        <p:tav tm="0">
                                          <p:val>
                                            <p:strVal val="#ppt_x+#ppt_w*1.125000"/>
                                          </p:val>
                                        </p:tav>
                                        <p:tav tm="100000">
                                          <p:val>
                                            <p:strVal val="#ppt_x"/>
                                          </p:val>
                                        </p:tav>
                                      </p:tavLst>
                                    </p:anim>
                                    <p:animEffect transition="in" filter="wipe(left)">
                                      <p:cBhvr>
                                        <p:cTn id="110" dur="500"/>
                                        <p:tgtEl>
                                          <p:spTgt spid="107"/>
                                        </p:tgtEl>
                                      </p:cBhvr>
                                    </p:animEffect>
                                  </p:childTnLst>
                                </p:cTn>
                              </p:par>
                            </p:childTnLst>
                          </p:cTn>
                        </p:par>
                        <p:par>
                          <p:cTn id="111" fill="hold">
                            <p:stCondLst>
                              <p:cond delay="21750"/>
                            </p:stCondLst>
                            <p:childTnLst>
                              <p:par>
                                <p:cTn id="112" presetID="12" presetClass="entr" presetSubtype="8" fill="hold" nodeType="afterEffect">
                                  <p:stCondLst>
                                    <p:cond delay="2000"/>
                                  </p:stCondLst>
                                  <p:childTnLst>
                                    <p:set>
                                      <p:cBhvr>
                                        <p:cTn id="113" dur="1" fill="hold">
                                          <p:stCondLst>
                                            <p:cond delay="0"/>
                                          </p:stCondLst>
                                        </p:cTn>
                                        <p:tgtEl>
                                          <p:spTgt spid="110"/>
                                        </p:tgtEl>
                                        <p:attrNameLst>
                                          <p:attrName>style.visibility</p:attrName>
                                        </p:attrNameLst>
                                      </p:cBhvr>
                                      <p:to>
                                        <p:strVal val="visible"/>
                                      </p:to>
                                    </p:set>
                                    <p:anim calcmode="lin" valueType="num">
                                      <p:cBhvr additive="base">
                                        <p:cTn id="114" dur="500"/>
                                        <p:tgtEl>
                                          <p:spTgt spid="110"/>
                                        </p:tgtEl>
                                        <p:attrNameLst>
                                          <p:attrName>ppt_x</p:attrName>
                                        </p:attrNameLst>
                                      </p:cBhvr>
                                      <p:tavLst>
                                        <p:tav tm="0">
                                          <p:val>
                                            <p:strVal val="#ppt_x-#ppt_w*1.125000"/>
                                          </p:val>
                                        </p:tav>
                                        <p:tav tm="100000">
                                          <p:val>
                                            <p:strVal val="#ppt_x"/>
                                          </p:val>
                                        </p:tav>
                                      </p:tavLst>
                                    </p:anim>
                                    <p:animEffect transition="in" filter="wipe(right)">
                                      <p:cBhvr>
                                        <p:cTn id="115" dur="500"/>
                                        <p:tgtEl>
                                          <p:spTgt spid="110"/>
                                        </p:tgtEl>
                                      </p:cBhvr>
                                    </p:animEffect>
                                  </p:childTnLst>
                                </p:cTn>
                              </p:par>
                            </p:childTnLst>
                          </p:cTn>
                        </p:par>
                        <p:par>
                          <p:cTn id="116" fill="hold">
                            <p:stCondLst>
                              <p:cond delay="24250"/>
                            </p:stCondLst>
                            <p:childTnLst>
                              <p:par>
                                <p:cTn id="117" presetID="10" presetClass="entr" presetSubtype="0" fill="hold" nodeType="afterEffect">
                                  <p:stCondLst>
                                    <p:cond delay="50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1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8" grpId="0"/>
      <p:bldP spid="73" grpId="0" animBg="1"/>
      <p:bldP spid="74" grpId="0"/>
      <p:bldP spid="81" grpId="0" animBg="1"/>
      <p:bldP spid="78" grpId="0" animBg="1"/>
      <p:bldP spid="79" grpId="0"/>
      <p:bldP spid="89" grpId="0" animBg="1"/>
      <p:bldP spid="82" grpId="0" animBg="1"/>
      <p:bldP spid="83" grpId="0"/>
      <p:bldP spid="96" grpId="0" animBg="1"/>
      <p:bldP spid="90" grpId="0" animBg="1"/>
      <p:bldP spid="91" grpId="0"/>
      <p:bldP spid="103" grpId="0" animBg="1"/>
      <p:bldP spid="104" grpId="0" animBg="1"/>
      <p:bldP spid="105" grpId="0"/>
      <p:bldP spid="106" grpId="0"/>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338885" y="235462"/>
            <a:ext cx="9375381" cy="5569803"/>
            <a:chOff x="2474457" y="-1964085"/>
            <a:chExt cx="14235640" cy="4913314"/>
          </a:xfrm>
        </p:grpSpPr>
        <p:sp>
          <p:nvSpPr>
            <p:cNvPr id="10" name="Rechteck 21"/>
            <p:cNvSpPr/>
            <p:nvPr/>
          </p:nvSpPr>
          <p:spPr bwMode="auto">
            <a:xfrm>
              <a:off x="3261593" y="-1759905"/>
              <a:ext cx="13448504" cy="470913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US" sz="3200" b="1" dirty="0" smtClean="0">
                  <a:solidFill>
                    <a:srgbClr val="92D050"/>
                  </a:solidFill>
                  <a:latin typeface="FreesiaUPC" pitchFamily="34" charset="-34"/>
                  <a:ea typeface="ＭＳ Ｐゴシック" pitchFamily="34" charset="-128"/>
                  <a:cs typeface="FreesiaUPC" pitchFamily="34" charset="-34"/>
                </a:rPr>
                <a:t>Learn Management the Easy Way with the Help of Downloadable Power-point Presentations </a:t>
              </a:r>
              <a:r>
                <a:rPr lang="en-US" sz="3600" b="1" dirty="0" smtClean="0">
                  <a:solidFill>
                    <a:srgbClr val="92D050"/>
                  </a:solidFill>
                  <a:latin typeface="FreesiaUPC" pitchFamily="34" charset="-34"/>
                  <a:ea typeface="ＭＳ Ｐゴシック" pitchFamily="34" charset="-128"/>
                  <a:cs typeface="FreesiaUPC" pitchFamily="34" charset="-34"/>
                </a:rPr>
                <a:t>-</a:t>
              </a:r>
              <a:r>
                <a:rPr lang="en-US" sz="3200" b="1" dirty="0" smtClean="0">
                  <a:solidFill>
                    <a:srgbClr val="92D050"/>
                  </a:solidFill>
                  <a:latin typeface="FreesiaUPC" pitchFamily="34" charset="-34"/>
                  <a:ea typeface="ＭＳ Ｐゴシック" pitchFamily="34" charset="-128"/>
                  <a:cs typeface="FreesiaUPC" pitchFamily="34" charset="-34"/>
                </a:rPr>
                <a:t> Learn at Your Own Pace.</a:t>
              </a:r>
            </a:p>
            <a:p>
              <a:pPr>
                <a:spcAft>
                  <a:spcPts val="1200"/>
                </a:spcAft>
              </a:pPr>
              <a:r>
                <a:rPr lang="en-US" sz="3200" b="1" dirty="0" smtClean="0">
                  <a:solidFill>
                    <a:srgbClr val="92D050"/>
                  </a:solidFill>
                  <a:latin typeface="FreesiaUPC" pitchFamily="34" charset="-34"/>
                  <a:ea typeface="ＭＳ Ｐゴシック" pitchFamily="34" charset="-128"/>
                  <a:cs typeface="FreesiaUPC" pitchFamily="34" charset="-34"/>
                </a:rPr>
                <a:t>Just Download the Presentation and Run the Slide-Show.</a:t>
              </a:r>
              <a:endParaRPr lang="en-IN" sz="3200" b="1" dirty="0" smtClean="0">
                <a:solidFill>
                  <a:srgbClr val="92D050"/>
                </a:solidFill>
                <a:latin typeface="FreesiaUPC" pitchFamily="34" charset="-34"/>
                <a:ea typeface="ＭＳ Ｐゴシック" pitchFamily="34" charset="-128"/>
                <a:cs typeface="FreesiaUPC" pitchFamily="34" charset="-34"/>
              </a:endParaRPr>
            </a:p>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Brand Management. The Complete Course Consists of 90 Slides.</a:t>
              </a:r>
            </a:p>
            <a:p>
              <a:pPr>
                <a:spcAft>
                  <a:spcPts val="1200"/>
                </a:spcAft>
              </a:pPr>
              <a:r>
                <a:rPr lang="en-US" sz="3600" b="1" dirty="0" smtClean="0">
                  <a:solidFill>
                    <a:srgbClr val="FFFF00"/>
                  </a:solidFill>
                  <a:latin typeface="FreesiaUPC" pitchFamily="34" charset="-34"/>
                  <a:ea typeface="ＭＳ Ｐゴシック" pitchFamily="34" charset="-128"/>
                  <a:cs typeface="FreesiaUPC" pitchFamily="34" charset="-34"/>
                  <a:hlinkClick r:id="rId4"/>
                </a:rPr>
                <a:t>Click here to Register Now</a:t>
              </a:r>
              <a:r>
                <a:rPr lang="en-US" sz="2800" b="1" dirty="0" smtClean="0">
                  <a:solidFill>
                    <a:prstClr val="white"/>
                  </a:solidFill>
                  <a:latin typeface="FreesiaUPC" pitchFamily="34" charset="-34"/>
                  <a:ea typeface="ＭＳ Ｐゴシック" pitchFamily="34" charset="-128"/>
                  <a:cs typeface="FreesiaUPC" pitchFamily="34" charset="-34"/>
                </a:rPr>
                <a:t> </a:t>
              </a:r>
              <a:r>
                <a:rPr lang="en-US" sz="3200" b="1" dirty="0" smtClean="0">
                  <a:solidFill>
                    <a:prstClr val="white"/>
                  </a:solidFill>
                  <a:latin typeface="FreesiaUPC" pitchFamily="34" charset="-34"/>
                  <a:ea typeface="ＭＳ Ｐゴシック" pitchFamily="34" charset="-128"/>
                  <a:cs typeface="FreesiaUPC" pitchFamily="34" charset="-34"/>
                </a:rPr>
                <a:t>&amp; Download Your Set of</a:t>
              </a:r>
              <a:r>
                <a:rPr lang="en-US" sz="2800" b="1" dirty="0" smtClean="0">
                  <a:solidFill>
                    <a:prstClr val="white"/>
                  </a:solidFill>
                  <a:latin typeface="FreesiaUPC" pitchFamily="34" charset="-34"/>
                  <a:ea typeface="ＭＳ Ｐゴシック" pitchFamily="34" charset="-128"/>
                  <a:cs typeface="FreesiaUPC" pitchFamily="34" charset="-34"/>
                </a:rPr>
                <a:t> </a:t>
              </a:r>
              <a:r>
                <a:rPr lang="en-US" sz="3200" b="1" dirty="0" smtClean="0">
                  <a:solidFill>
                    <a:prstClr val="white"/>
                  </a:solidFill>
                  <a:latin typeface="FreesiaUPC" pitchFamily="34" charset="-34"/>
                  <a:ea typeface="ＭＳ Ｐゴシック" pitchFamily="34" charset="-128"/>
                  <a:cs typeface="FreesiaUPC" pitchFamily="34" charset="-34"/>
                </a:rPr>
                <a:t>6 Free </a:t>
              </a:r>
              <a:r>
                <a:rPr lang="en-US" sz="3200" b="1" dirty="0" err="1" smtClean="0">
                  <a:solidFill>
                    <a:prstClr val="white"/>
                  </a:solidFill>
                  <a:latin typeface="FreesiaUPC" pitchFamily="34" charset="-34"/>
                  <a:ea typeface="ＭＳ Ｐゴシック" pitchFamily="34" charset="-128"/>
                  <a:cs typeface="FreesiaUPC" pitchFamily="34" charset="-34"/>
                </a:rPr>
                <a:t>Powerpoint</a:t>
              </a:r>
              <a:r>
                <a:rPr lang="en-US" sz="3200" b="1" dirty="0" smtClean="0">
                  <a:solidFill>
                    <a:prstClr val="white"/>
                  </a:solidFill>
                  <a:latin typeface="FreesiaUPC" pitchFamily="34" charset="-34"/>
                  <a:ea typeface="ＭＳ Ｐゴシック" pitchFamily="34" charset="-128"/>
                  <a:cs typeface="FreesiaUPC" pitchFamily="34" charset="-34"/>
                </a:rPr>
                <a:t> Presentations with total of more than 1,000 Sl</a:t>
              </a:r>
              <a:r>
                <a:rPr lang="en-US" sz="2800" b="1" dirty="0" smtClean="0">
                  <a:solidFill>
                    <a:prstClr val="white"/>
                  </a:solidFill>
                  <a:latin typeface="FreesiaUPC" pitchFamily="34" charset="-34"/>
                  <a:ea typeface="ＭＳ Ｐゴシック" pitchFamily="34" charset="-128"/>
                  <a:cs typeface="FreesiaUPC" pitchFamily="34" charset="-34"/>
                </a:rPr>
                <a:t>i</a:t>
              </a:r>
              <a:r>
                <a:rPr lang="en-US" sz="3200" b="1" dirty="0" smtClean="0">
                  <a:solidFill>
                    <a:prstClr val="white"/>
                  </a:solidFill>
                  <a:latin typeface="FreesiaUPC" pitchFamily="34" charset="-34"/>
                  <a:ea typeface="ＭＳ Ｐゴシック" pitchFamily="34" charset="-128"/>
                  <a:cs typeface="FreesiaUPC" pitchFamily="34" charset="-34"/>
                </a:rPr>
                <a:t>des</a:t>
              </a:r>
              <a:r>
                <a:rPr lang="en-US" sz="2800" b="1" dirty="0" smtClean="0">
                  <a:solidFill>
                    <a:prstClr val="white"/>
                  </a:solidFill>
                  <a:latin typeface="FreesiaUPC" pitchFamily="34" charset="-34"/>
                  <a:ea typeface="ＭＳ Ｐゴシック" pitchFamily="34" charset="-128"/>
                  <a:cs typeface="FreesiaUPC" pitchFamily="34" charset="-34"/>
                </a:rPr>
                <a:t>.</a:t>
              </a:r>
              <a:r>
                <a:rPr lang="en-US" sz="3600" b="1" dirty="0" smtClean="0">
                  <a:solidFill>
                    <a:prstClr val="white"/>
                  </a:solidFill>
                  <a:latin typeface="FreesiaUPC" pitchFamily="34" charset="-34"/>
                  <a:ea typeface="ＭＳ Ｐゴシック" pitchFamily="34" charset="-128"/>
                  <a:cs typeface="FreesiaUPC" pitchFamily="34" charset="-34"/>
                </a:rPr>
                <a:t>75 Courses Added So far with more than </a:t>
              </a:r>
              <a:r>
                <a:rPr lang="en-US" sz="3600" b="1" dirty="0" smtClean="0">
                  <a:solidFill>
                    <a:srgbClr val="F8A45E"/>
                  </a:solidFill>
                  <a:latin typeface="FreesiaUPC" pitchFamily="34" charset="-34"/>
                  <a:ea typeface="ＭＳ Ｐゴシック" pitchFamily="34" charset="-128"/>
                  <a:cs typeface="FreesiaUPC" pitchFamily="34" charset="-34"/>
                </a:rPr>
                <a:t>15,000 Slides</a:t>
              </a:r>
              <a:r>
                <a:rPr lang="en-US" sz="3600" b="1" dirty="0" smtClean="0">
                  <a:solidFill>
                    <a:prstClr val="white"/>
                  </a:solidFill>
                  <a:latin typeface="FreesiaUPC" pitchFamily="34" charset="-34"/>
                  <a:ea typeface="ＭＳ Ｐゴシック" pitchFamily="34" charset="-128"/>
                  <a:cs typeface="FreesiaUPC" pitchFamily="34" charset="-34"/>
                </a:rPr>
                <a:t> </a:t>
              </a:r>
              <a:r>
                <a:rPr lang="en-US" sz="5400" b="1" dirty="0" smtClean="0">
                  <a:solidFill>
                    <a:prstClr val="white"/>
                  </a:solidFill>
                  <a:latin typeface="FreesiaUPC" pitchFamily="34" charset="-34"/>
                  <a:ea typeface="ＭＳ Ｐゴシック" pitchFamily="34" charset="-128"/>
                  <a:cs typeface="FreesiaUPC" pitchFamily="34" charset="-34"/>
                </a:rPr>
                <a:t>+</a:t>
              </a:r>
              <a:r>
                <a:rPr lang="en-US" sz="3600" b="1" dirty="0" smtClean="0">
                  <a:solidFill>
                    <a:prstClr val="white"/>
                  </a:solidFill>
                  <a:latin typeface="FreesiaUPC" pitchFamily="34" charset="-34"/>
                  <a:ea typeface="ＭＳ Ｐゴシック" pitchFamily="34" charset="-128"/>
                  <a:cs typeface="FreesiaUPC" pitchFamily="34" charset="-34"/>
                </a:rPr>
                <a:t> </a:t>
              </a:r>
              <a:r>
                <a:rPr lang="en-US" sz="3600" b="1" dirty="0" smtClean="0">
                  <a:solidFill>
                    <a:srgbClr val="FFFF00"/>
                  </a:solidFill>
                  <a:latin typeface="FreesiaUPC" pitchFamily="34" charset="-34"/>
                  <a:ea typeface="ＭＳ Ｐゴシック" pitchFamily="34" charset="-128"/>
                  <a:cs typeface="FreesiaUPC" pitchFamily="34" charset="-34"/>
                </a:rPr>
                <a:t>New Courses Added Every Week. – </a:t>
              </a:r>
              <a:r>
                <a:rPr lang="en-US" sz="3600" b="1" dirty="0" smtClean="0">
                  <a:solidFill>
                    <a:srgbClr val="FFFF00"/>
                  </a:solidFill>
                  <a:latin typeface="FreesiaUPC" pitchFamily="34" charset="-34"/>
                  <a:ea typeface="ＭＳ Ｐゴシック" pitchFamily="34" charset="-128"/>
                  <a:cs typeface="FreesiaUPC" pitchFamily="34" charset="-34"/>
                  <a:hlinkClick r:id="rId5"/>
                </a:rPr>
                <a:t>Click here to Go to All Courses</a:t>
              </a:r>
              <a:endParaRPr lang="en-US" sz="3600" b="1" dirty="0" smtClean="0">
                <a:solidFill>
                  <a:srgbClr val="FFFF00"/>
                </a:solidFill>
                <a:latin typeface="FreesiaUPC" pitchFamily="34" charset="-34"/>
                <a:ea typeface="ＭＳ Ｐゴシック" pitchFamily="34" charset="-128"/>
                <a:cs typeface="FreesiaUPC" pitchFamily="34" charset="-34"/>
              </a:endParaRPr>
            </a:p>
            <a:p>
              <a:pPr>
                <a:spcAft>
                  <a:spcPts val="1200"/>
                </a:spcAft>
              </a:pPr>
              <a:endParaRPr lang="en-US"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6" cstate="print"/>
            <a:srcRect l="59392" b="89844"/>
            <a:stretch>
              <a:fillRect/>
            </a:stretch>
          </p:blipFill>
          <p:spPr bwMode="gray">
            <a:xfrm rot="20222041">
              <a:off x="2474457" y="-1964085"/>
              <a:ext cx="2229621" cy="525903"/>
            </a:xfrm>
            <a:prstGeom prst="rect">
              <a:avLst/>
            </a:prstGeom>
            <a:noFill/>
          </p:spPr>
        </p:pic>
      </p:grpSp>
      <p:pic>
        <p:nvPicPr>
          <p:cNvPr id="12" name="Picture 1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904" y="5805264"/>
            <a:ext cx="1062980" cy="1018690"/>
          </a:xfrm>
          <a:prstGeom prst="rect">
            <a:avLst/>
          </a:prstGeom>
        </p:spPr>
      </p:pic>
      <p:sp>
        <p:nvSpPr>
          <p:cNvPr id="13" name="TextBox 12"/>
          <p:cNvSpPr txBox="1"/>
          <p:nvPr/>
        </p:nvSpPr>
        <p:spPr>
          <a:xfrm>
            <a:off x="395536" y="-148753"/>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8" name="Picture 7">
            <a:hlinkClick r:id="" action="ppaction://hlinkshowjump?jump=previous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extLst>
      <p:ext uri="{BB962C8B-B14F-4D97-AF65-F5344CB8AC3E}">
        <p14:creationId xmlns:p14="http://schemas.microsoft.com/office/powerpoint/2010/main" val="225172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lum bright="40000" contrast="-70000"/>
          </a:blip>
          <a:srcRect t="17654" b="19038"/>
          <a:stretch>
            <a:fillRect/>
          </a:stretch>
        </p:blipFill>
        <p:spPr>
          <a:xfrm>
            <a:off x="-10904" y="2996952"/>
            <a:ext cx="9180000" cy="3856252"/>
          </a:xfrm>
          <a:prstGeom prst="rect">
            <a:avLst/>
          </a:prstGeom>
        </p:spPr>
      </p:pic>
      <p:sp>
        <p:nvSpPr>
          <p:cNvPr id="8" name="TextBox 7"/>
          <p:cNvSpPr txBox="1"/>
          <p:nvPr/>
        </p:nvSpPr>
        <p:spPr>
          <a:xfrm>
            <a:off x="0" y="0"/>
            <a:ext cx="9144000" cy="3024000"/>
          </a:xfrm>
          <a:prstGeom prst="rect">
            <a:avLst/>
          </a:prstGeom>
          <a:solidFill>
            <a:srgbClr val="1F497D">
              <a:alpha val="25098"/>
            </a:srgbClr>
          </a:solidFill>
        </p:spPr>
        <p:txBody>
          <a:bodyPr wrap="square" rtlCol="0">
            <a:spAutoFit/>
          </a:bodyPr>
          <a:lstStyle/>
          <a:p>
            <a:pPr algn="ctr"/>
            <a:r>
              <a:rPr lang="en-US" sz="8800" dirty="0" smtClean="0">
                <a:effectLst>
                  <a:outerShdw blurRad="38100" dist="38100" dir="2700000" algn="tl">
                    <a:srgbClr val="000000">
                      <a:alpha val="43137"/>
                    </a:srgbClr>
                  </a:outerShdw>
                </a:effectLst>
                <a:latin typeface="Edwardian Script ITC" pitchFamily="66" charset="0"/>
              </a:rPr>
              <a:t>Brand</a:t>
            </a:r>
          </a:p>
          <a:p>
            <a:pPr algn="ctr"/>
            <a:r>
              <a:rPr lang="en-US" sz="8800" dirty="0" smtClean="0">
                <a:effectLst>
                  <a:outerShdw blurRad="38100" dist="38100" dir="2700000" algn="tl">
                    <a:srgbClr val="000000">
                      <a:alpha val="43137"/>
                    </a:srgbClr>
                  </a:outerShdw>
                </a:effectLst>
                <a:latin typeface="Edwardian Script ITC" pitchFamily="66" charset="0"/>
              </a:rPr>
              <a:t>Management</a:t>
            </a:r>
            <a:endParaRPr lang="en-IN" sz="8800" dirty="0">
              <a:effectLst>
                <a:outerShdw blurRad="38100" dist="38100" dir="2700000" algn="tl">
                  <a:srgbClr val="000000">
                    <a:alpha val="43137"/>
                  </a:srgbClr>
                </a:outerShdw>
              </a:effectLst>
              <a:latin typeface="Edwardian Script ITC" pitchFamily="66" charset="0"/>
            </a:endParaRPr>
          </a:p>
        </p:txBody>
      </p:sp>
      <p:pic>
        <p:nvPicPr>
          <p:cNvPr id="5" name="Picture 4">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196752"/>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116632"/>
            <a:ext cx="5256584" cy="707886"/>
          </a:xfrm>
          <a:prstGeom prst="rect">
            <a:avLst/>
          </a:prstGeom>
          <a:noFill/>
        </p:spPr>
        <p:txBody>
          <a:bodyPr wrap="square" rtlCol="0">
            <a:spAutoFit/>
          </a:bodyPr>
          <a:lstStyle/>
          <a:p>
            <a:r>
              <a:rPr lang="en-US" sz="4000" dirty="0" smtClean="0">
                <a:latin typeface="Garamond" pitchFamily="18" charset="0"/>
              </a:rPr>
              <a:t>Course Objectives</a:t>
            </a:r>
            <a:endParaRPr lang="en-IN" sz="4000" dirty="0">
              <a:latin typeface="Garamond" pitchFamily="18" charset="0"/>
            </a:endParaRPr>
          </a:p>
        </p:txBody>
      </p:sp>
      <p:sp>
        <p:nvSpPr>
          <p:cNvPr id="10" name="Rectangle 9"/>
          <p:cNvSpPr/>
          <p:nvPr/>
        </p:nvSpPr>
        <p:spPr>
          <a:xfrm>
            <a:off x="0" y="908720"/>
            <a:ext cx="9107488"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5" name="Group 88"/>
          <p:cNvGrpSpPr>
            <a:grpSpLocks/>
          </p:cNvGrpSpPr>
          <p:nvPr/>
        </p:nvGrpSpPr>
        <p:grpSpPr bwMode="auto">
          <a:xfrm>
            <a:off x="884559" y="908720"/>
            <a:ext cx="7935913" cy="936104"/>
            <a:chOff x="831501" y="4648200"/>
            <a:chExt cx="7936473" cy="1219200"/>
          </a:xfrm>
        </p:grpSpPr>
        <p:sp>
          <p:nvSpPr>
            <p:cNvPr id="16" name="Right Arrow 15"/>
            <p:cNvSpPr/>
            <p:nvPr/>
          </p:nvSpPr>
          <p:spPr>
            <a:xfrm>
              <a:off x="831501" y="4648200"/>
              <a:ext cx="7936473" cy="1219200"/>
            </a:xfrm>
            <a:prstGeom prst="rightArrow">
              <a:avLst/>
            </a:prstGeom>
            <a:gradFill>
              <a:gsLst>
                <a:gs pos="0">
                  <a:srgbClr val="B80202">
                    <a:alpha val="0"/>
                  </a:srgbClr>
                </a:gs>
                <a:gs pos="10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7" name="TextBox 90"/>
            <p:cNvSpPr txBox="1">
              <a:spLocks noChangeArrowheads="1"/>
            </p:cNvSpPr>
            <p:nvPr/>
          </p:nvSpPr>
          <p:spPr bwMode="auto">
            <a:xfrm>
              <a:off x="3006927" y="5040178"/>
              <a:ext cx="5257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IN" dirty="0" smtClean="0">
                  <a:solidFill>
                    <a:schemeClr val="bg1"/>
                  </a:solidFill>
                  <a:latin typeface="+mn-lt"/>
                </a:rPr>
                <a:t>In this module, you will learn to:</a:t>
              </a:r>
              <a:endParaRPr lang="nb-NO" dirty="0">
                <a:solidFill>
                  <a:schemeClr val="bg1"/>
                </a:solidFill>
                <a:latin typeface="+mn-lt"/>
              </a:endParaRPr>
            </a:p>
          </p:txBody>
        </p:sp>
      </p:grpSp>
      <p:sp>
        <p:nvSpPr>
          <p:cNvPr id="85" name="Rektangel 97"/>
          <p:cNvSpPr>
            <a:spLocks noChangeArrowheads="1"/>
          </p:cNvSpPr>
          <p:nvPr/>
        </p:nvSpPr>
        <p:spPr bwMode="auto">
          <a:xfrm>
            <a:off x="3347864" y="1948770"/>
            <a:ext cx="5508000" cy="400110"/>
          </a:xfrm>
          <a:prstGeom prst="rect">
            <a:avLst/>
          </a:prstGeom>
          <a:noFill/>
          <a:ln w="9525">
            <a:noFill/>
            <a:miter lim="800000"/>
            <a:headEnd/>
            <a:tailEnd/>
          </a:ln>
        </p:spPr>
        <p:txBody>
          <a:bodyPr wrap="square">
            <a:spAutoFit/>
          </a:bodyPr>
          <a:lstStyle/>
          <a:p>
            <a:r>
              <a:rPr lang="en-IN" sz="2000" noProof="1" smtClean="0">
                <a:cs typeface="Arial" charset="0"/>
              </a:rPr>
              <a:t>Explain what is a Brand</a:t>
            </a:r>
            <a:endParaRPr lang="da-DK" sz="2000" dirty="0"/>
          </a:p>
        </p:txBody>
      </p:sp>
      <p:sp>
        <p:nvSpPr>
          <p:cNvPr id="88" name="Rektangel 97"/>
          <p:cNvSpPr>
            <a:spLocks noChangeArrowheads="1"/>
          </p:cNvSpPr>
          <p:nvPr/>
        </p:nvSpPr>
        <p:spPr bwMode="auto">
          <a:xfrm>
            <a:off x="3347864" y="2492896"/>
            <a:ext cx="5508000" cy="400110"/>
          </a:xfrm>
          <a:prstGeom prst="rect">
            <a:avLst/>
          </a:prstGeom>
          <a:noFill/>
          <a:ln w="9525">
            <a:noFill/>
            <a:miter lim="800000"/>
            <a:headEnd/>
            <a:tailEnd/>
          </a:ln>
        </p:spPr>
        <p:txBody>
          <a:bodyPr wrap="square">
            <a:spAutoFit/>
          </a:bodyPr>
          <a:lstStyle/>
          <a:p>
            <a:r>
              <a:rPr lang="en-IN" sz="2000" noProof="1" smtClean="0">
                <a:cs typeface="Arial" charset="0"/>
              </a:rPr>
              <a:t>Explain the importance of Brands</a:t>
            </a:r>
            <a:endParaRPr lang="da-DK" sz="2000" dirty="0"/>
          </a:p>
        </p:txBody>
      </p:sp>
      <p:sp>
        <p:nvSpPr>
          <p:cNvPr id="89" name="Rektangel 97"/>
          <p:cNvSpPr>
            <a:spLocks noChangeArrowheads="1"/>
          </p:cNvSpPr>
          <p:nvPr/>
        </p:nvSpPr>
        <p:spPr bwMode="auto">
          <a:xfrm>
            <a:off x="3347864" y="3068960"/>
            <a:ext cx="5508000" cy="400110"/>
          </a:xfrm>
          <a:prstGeom prst="rect">
            <a:avLst/>
          </a:prstGeom>
          <a:noFill/>
          <a:ln w="9525">
            <a:noFill/>
            <a:miter lim="800000"/>
            <a:headEnd/>
            <a:tailEnd/>
          </a:ln>
        </p:spPr>
        <p:txBody>
          <a:bodyPr wrap="square">
            <a:spAutoFit/>
          </a:bodyPr>
          <a:lstStyle/>
          <a:p>
            <a:r>
              <a:rPr lang="en-IN" sz="2000" noProof="1" smtClean="0">
                <a:cs typeface="Arial" charset="0"/>
              </a:rPr>
              <a:t>Describe the attributes of a strong brand</a:t>
            </a:r>
            <a:endParaRPr lang="da-DK" sz="2000" dirty="0"/>
          </a:p>
        </p:txBody>
      </p:sp>
      <p:sp>
        <p:nvSpPr>
          <p:cNvPr id="90" name="Rektangel 97"/>
          <p:cNvSpPr>
            <a:spLocks noChangeArrowheads="1"/>
          </p:cNvSpPr>
          <p:nvPr/>
        </p:nvSpPr>
        <p:spPr bwMode="auto">
          <a:xfrm>
            <a:off x="3347864" y="3604954"/>
            <a:ext cx="5508000" cy="400110"/>
          </a:xfrm>
          <a:prstGeom prst="rect">
            <a:avLst/>
          </a:prstGeom>
          <a:noFill/>
          <a:ln w="9525">
            <a:noFill/>
            <a:miter lim="800000"/>
            <a:headEnd/>
            <a:tailEnd/>
          </a:ln>
        </p:spPr>
        <p:txBody>
          <a:bodyPr wrap="square">
            <a:spAutoFit/>
          </a:bodyPr>
          <a:lstStyle/>
          <a:p>
            <a:r>
              <a:rPr lang="en-IN" sz="2000" noProof="1" smtClean="0">
                <a:cs typeface="Arial" charset="0"/>
              </a:rPr>
              <a:t>Explain what is Brand Management</a:t>
            </a:r>
            <a:endParaRPr lang="da-DK" sz="2000" dirty="0"/>
          </a:p>
        </p:txBody>
      </p:sp>
      <p:sp>
        <p:nvSpPr>
          <p:cNvPr id="94" name="Rektangel 97"/>
          <p:cNvSpPr>
            <a:spLocks noChangeArrowheads="1"/>
          </p:cNvSpPr>
          <p:nvPr/>
        </p:nvSpPr>
        <p:spPr bwMode="auto">
          <a:xfrm>
            <a:off x="3347864" y="4149080"/>
            <a:ext cx="5508000" cy="400110"/>
          </a:xfrm>
          <a:prstGeom prst="rect">
            <a:avLst/>
          </a:prstGeom>
          <a:noFill/>
          <a:ln w="9525">
            <a:noFill/>
            <a:miter lim="800000"/>
            <a:headEnd/>
            <a:tailEnd/>
          </a:ln>
        </p:spPr>
        <p:txBody>
          <a:bodyPr wrap="square">
            <a:spAutoFit/>
          </a:bodyPr>
          <a:lstStyle/>
          <a:p>
            <a:r>
              <a:rPr lang="en-IN" sz="2000" noProof="1" smtClean="0">
                <a:cs typeface="Arial" charset="0"/>
              </a:rPr>
              <a:t>Describe the Purpose of Brand Management</a:t>
            </a:r>
            <a:endParaRPr lang="da-DK" sz="2000" dirty="0"/>
          </a:p>
        </p:txBody>
      </p:sp>
      <p:sp>
        <p:nvSpPr>
          <p:cNvPr id="95" name="Rektangel 97"/>
          <p:cNvSpPr>
            <a:spLocks noChangeArrowheads="1"/>
          </p:cNvSpPr>
          <p:nvPr/>
        </p:nvSpPr>
        <p:spPr bwMode="auto">
          <a:xfrm>
            <a:off x="3347864" y="4693206"/>
            <a:ext cx="5508000" cy="400110"/>
          </a:xfrm>
          <a:prstGeom prst="rect">
            <a:avLst/>
          </a:prstGeom>
          <a:noFill/>
          <a:ln w="9525">
            <a:noFill/>
            <a:miter lim="800000"/>
            <a:headEnd/>
            <a:tailEnd/>
          </a:ln>
        </p:spPr>
        <p:txBody>
          <a:bodyPr wrap="square">
            <a:spAutoFit/>
          </a:bodyPr>
          <a:lstStyle/>
          <a:p>
            <a:r>
              <a:rPr lang="en-IN" sz="2000" noProof="1" smtClean="0">
                <a:cs typeface="Arial" charset="0"/>
              </a:rPr>
              <a:t>Explain the Brand Equity Concept</a:t>
            </a:r>
            <a:endParaRPr lang="da-DK" sz="2000" dirty="0"/>
          </a:p>
        </p:txBody>
      </p:sp>
      <p:grpSp>
        <p:nvGrpSpPr>
          <p:cNvPr id="43" name="Group 60"/>
          <p:cNvGrpSpPr/>
          <p:nvPr/>
        </p:nvGrpSpPr>
        <p:grpSpPr>
          <a:xfrm>
            <a:off x="827584" y="5618464"/>
            <a:ext cx="1108946" cy="988485"/>
            <a:chOff x="1049980" y="2083394"/>
            <a:chExt cx="1001740" cy="906356"/>
          </a:xfrm>
        </p:grpSpPr>
        <p:sp>
          <p:nvSpPr>
            <p:cNvPr id="44" name="Rectangle 43"/>
            <p:cNvSpPr>
              <a:spLocks noChangeArrowheads="1"/>
            </p:cNvSpPr>
            <p:nvPr/>
          </p:nvSpPr>
          <p:spPr bwMode="auto">
            <a:xfrm rot="2700000">
              <a:off x="1152914" y="2090943"/>
              <a:ext cx="906356" cy="891257"/>
            </a:xfrm>
            <a:prstGeom prst="rect">
              <a:avLst/>
            </a:prstGeom>
            <a:solidFill>
              <a:schemeClr val="tx1">
                <a:lumMod val="65000"/>
                <a:lumOff val="35000"/>
              </a:schemeClr>
            </a:solid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45" name="Rectangle 13"/>
            <p:cNvSpPr>
              <a:spLocks/>
            </p:cNvSpPr>
            <p:nvPr/>
          </p:nvSpPr>
          <p:spPr bwMode="auto">
            <a:xfrm rot="2700000">
              <a:off x="1196746" y="1995212"/>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46" name="Group 61"/>
          <p:cNvGrpSpPr/>
          <p:nvPr/>
        </p:nvGrpSpPr>
        <p:grpSpPr>
          <a:xfrm>
            <a:off x="827584" y="5044740"/>
            <a:ext cx="1108946" cy="988484"/>
            <a:chOff x="1049980" y="1557338"/>
            <a:chExt cx="1001740" cy="906355"/>
          </a:xfrm>
        </p:grpSpPr>
        <p:sp>
          <p:nvSpPr>
            <p:cNvPr id="47" name="Rectangle 46"/>
            <p:cNvSpPr>
              <a:spLocks noChangeArrowheads="1"/>
            </p:cNvSpPr>
            <p:nvPr/>
          </p:nvSpPr>
          <p:spPr bwMode="auto">
            <a:xfrm rot="2700000">
              <a:off x="1152914" y="1564887"/>
              <a:ext cx="906355" cy="891257"/>
            </a:xfrm>
            <a:prstGeom prst="rect">
              <a:avLst/>
            </a:prstGeom>
            <a:solidFill>
              <a:schemeClr val="tx2"/>
            </a:solid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48" name="Rectangle 13"/>
            <p:cNvSpPr>
              <a:spLocks/>
            </p:cNvSpPr>
            <p:nvPr/>
          </p:nvSpPr>
          <p:spPr bwMode="auto">
            <a:xfrm rot="2700000">
              <a:off x="1196746" y="1465014"/>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cxnSp>
        <p:nvCxnSpPr>
          <p:cNvPr id="49" name="Straight Connector 48"/>
          <p:cNvCxnSpPr>
            <a:cxnSpLocks noChangeShapeType="1"/>
          </p:cNvCxnSpPr>
          <p:nvPr/>
        </p:nvCxnSpPr>
        <p:spPr bwMode="auto">
          <a:xfrm>
            <a:off x="1828866" y="5548796"/>
            <a:ext cx="1404000" cy="0"/>
          </a:xfrm>
          <a:prstGeom prst="line">
            <a:avLst/>
          </a:prstGeom>
          <a:noFill/>
          <a:ln w="25400">
            <a:solidFill>
              <a:schemeClr val="tx1"/>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0" name="Rektangel 97"/>
          <p:cNvSpPr>
            <a:spLocks noChangeArrowheads="1"/>
          </p:cNvSpPr>
          <p:nvPr/>
        </p:nvSpPr>
        <p:spPr bwMode="auto">
          <a:xfrm>
            <a:off x="3340810" y="5333146"/>
            <a:ext cx="5508000" cy="400110"/>
          </a:xfrm>
          <a:prstGeom prst="rect">
            <a:avLst/>
          </a:prstGeom>
          <a:noFill/>
          <a:ln w="9525">
            <a:noFill/>
            <a:miter lim="800000"/>
            <a:headEnd/>
            <a:tailEnd/>
          </a:ln>
        </p:spPr>
        <p:txBody>
          <a:bodyPr wrap="square">
            <a:spAutoFit/>
          </a:bodyPr>
          <a:lstStyle/>
          <a:p>
            <a:r>
              <a:rPr lang="en-IN" sz="2000" noProof="1" smtClean="0">
                <a:cs typeface="Arial" charset="0"/>
              </a:rPr>
              <a:t>Describe the Strategic Brand Management Process</a:t>
            </a:r>
            <a:endParaRPr lang="da-DK" sz="2000" dirty="0"/>
          </a:p>
        </p:txBody>
      </p:sp>
      <p:cxnSp>
        <p:nvCxnSpPr>
          <p:cNvPr id="51" name="Straight Connector 50"/>
          <p:cNvCxnSpPr>
            <a:cxnSpLocks noChangeShapeType="1"/>
          </p:cNvCxnSpPr>
          <p:nvPr/>
        </p:nvCxnSpPr>
        <p:spPr bwMode="auto">
          <a:xfrm>
            <a:off x="1828866" y="6124860"/>
            <a:ext cx="1404000" cy="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2" name="Rektangel 97"/>
          <p:cNvSpPr>
            <a:spLocks noChangeArrowheads="1"/>
          </p:cNvSpPr>
          <p:nvPr/>
        </p:nvSpPr>
        <p:spPr bwMode="auto">
          <a:xfrm>
            <a:off x="3340810" y="5908836"/>
            <a:ext cx="5508000" cy="400110"/>
          </a:xfrm>
          <a:prstGeom prst="rect">
            <a:avLst/>
          </a:prstGeom>
          <a:noFill/>
          <a:ln w="9525">
            <a:noFill/>
            <a:miter lim="800000"/>
            <a:headEnd/>
            <a:tailEnd/>
          </a:ln>
        </p:spPr>
        <p:txBody>
          <a:bodyPr wrap="square">
            <a:spAutoFit/>
          </a:bodyPr>
          <a:lstStyle/>
          <a:p>
            <a:r>
              <a:rPr lang="en-IN" sz="2000" noProof="1" smtClean="0">
                <a:cs typeface="Arial" charset="0"/>
              </a:rPr>
              <a:t>List the Strategic Brand Management Guidelines</a:t>
            </a:r>
            <a:endParaRPr lang="da-DK" sz="2000" dirty="0"/>
          </a:p>
        </p:txBody>
      </p:sp>
      <p:grpSp>
        <p:nvGrpSpPr>
          <p:cNvPr id="65" name="Group 59"/>
          <p:cNvGrpSpPr/>
          <p:nvPr/>
        </p:nvGrpSpPr>
        <p:grpSpPr>
          <a:xfrm>
            <a:off x="827584" y="4417102"/>
            <a:ext cx="1108946" cy="987678"/>
            <a:chOff x="1049980" y="2595393"/>
            <a:chExt cx="1001740" cy="905616"/>
          </a:xfrm>
        </p:grpSpPr>
        <p:sp>
          <p:nvSpPr>
            <p:cNvPr id="72" name="Rectangle 71"/>
            <p:cNvSpPr>
              <a:spLocks noChangeArrowheads="1"/>
            </p:cNvSpPr>
            <p:nvPr/>
          </p:nvSpPr>
          <p:spPr bwMode="auto">
            <a:xfrm rot="2700000">
              <a:off x="1153284" y="2602572"/>
              <a:ext cx="905616" cy="891257"/>
            </a:xfrm>
            <a:prstGeom prst="rect">
              <a:avLst/>
            </a:prstGeom>
            <a:solidFill>
              <a:schemeClr val="tx1"/>
            </a:solid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73" name="Rectangle 13"/>
            <p:cNvSpPr>
              <a:spLocks/>
            </p:cNvSpPr>
            <p:nvPr/>
          </p:nvSpPr>
          <p:spPr bwMode="auto">
            <a:xfrm rot="2700000">
              <a:off x="1196746" y="2499268"/>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66" name="Group 60"/>
          <p:cNvGrpSpPr/>
          <p:nvPr/>
        </p:nvGrpSpPr>
        <p:grpSpPr>
          <a:xfrm>
            <a:off x="827584" y="3858708"/>
            <a:ext cx="1108946" cy="988485"/>
            <a:chOff x="1049980" y="2083394"/>
            <a:chExt cx="1001740" cy="906356"/>
          </a:xfrm>
        </p:grpSpPr>
        <p:sp>
          <p:nvSpPr>
            <p:cNvPr id="70" name="Rectangle 69"/>
            <p:cNvSpPr>
              <a:spLocks noChangeArrowheads="1"/>
            </p:cNvSpPr>
            <p:nvPr/>
          </p:nvSpPr>
          <p:spPr bwMode="auto">
            <a:xfrm rot="2700000">
              <a:off x="1152914" y="2090943"/>
              <a:ext cx="906356" cy="891257"/>
            </a:xfrm>
            <a:prstGeom prst="rect">
              <a:avLst/>
            </a:prstGeom>
            <a:solidFill>
              <a:schemeClr val="tx1">
                <a:lumMod val="65000"/>
                <a:lumOff val="35000"/>
              </a:schemeClr>
            </a:solid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71" name="Rectangle 13"/>
            <p:cNvSpPr>
              <a:spLocks/>
            </p:cNvSpPr>
            <p:nvPr/>
          </p:nvSpPr>
          <p:spPr bwMode="auto">
            <a:xfrm rot="2700000">
              <a:off x="1196746" y="1995212"/>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67" name="Group 61"/>
          <p:cNvGrpSpPr/>
          <p:nvPr/>
        </p:nvGrpSpPr>
        <p:grpSpPr>
          <a:xfrm>
            <a:off x="827584" y="3284984"/>
            <a:ext cx="1108946" cy="988484"/>
            <a:chOff x="1049980" y="1557338"/>
            <a:chExt cx="1001740" cy="906355"/>
          </a:xfrm>
        </p:grpSpPr>
        <p:sp>
          <p:nvSpPr>
            <p:cNvPr id="68" name="Rectangle 67"/>
            <p:cNvSpPr>
              <a:spLocks noChangeArrowheads="1"/>
            </p:cNvSpPr>
            <p:nvPr/>
          </p:nvSpPr>
          <p:spPr bwMode="auto">
            <a:xfrm rot="2700000">
              <a:off x="1152914" y="1564887"/>
              <a:ext cx="906355" cy="891257"/>
            </a:xfrm>
            <a:prstGeom prst="rect">
              <a:avLst/>
            </a:prstGeom>
            <a:solidFill>
              <a:schemeClr val="tx2"/>
            </a:solid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69" name="Rectangle 13"/>
            <p:cNvSpPr>
              <a:spLocks/>
            </p:cNvSpPr>
            <p:nvPr/>
          </p:nvSpPr>
          <p:spPr bwMode="auto">
            <a:xfrm rot="2700000">
              <a:off x="1196746" y="1465014"/>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75" name="Group 59"/>
          <p:cNvGrpSpPr/>
          <p:nvPr/>
        </p:nvGrpSpPr>
        <p:grpSpPr>
          <a:xfrm>
            <a:off x="834638" y="2760918"/>
            <a:ext cx="1108946" cy="987678"/>
            <a:chOff x="1049980" y="2595393"/>
            <a:chExt cx="1001740" cy="905616"/>
          </a:xfrm>
        </p:grpSpPr>
        <p:sp>
          <p:nvSpPr>
            <p:cNvPr id="82" name="Rectangle 81"/>
            <p:cNvSpPr>
              <a:spLocks noChangeArrowheads="1"/>
            </p:cNvSpPr>
            <p:nvPr/>
          </p:nvSpPr>
          <p:spPr bwMode="auto">
            <a:xfrm rot="2700000">
              <a:off x="1153284" y="2602572"/>
              <a:ext cx="905616" cy="891257"/>
            </a:xfrm>
            <a:prstGeom prst="rect">
              <a:avLst/>
            </a:prstGeom>
            <a:solidFill>
              <a:schemeClr val="tx1"/>
            </a:solid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83" name="Rectangle 13"/>
            <p:cNvSpPr>
              <a:spLocks/>
            </p:cNvSpPr>
            <p:nvPr/>
          </p:nvSpPr>
          <p:spPr bwMode="auto">
            <a:xfrm rot="2700000">
              <a:off x="1196746" y="2499268"/>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76" name="Group 60"/>
          <p:cNvGrpSpPr/>
          <p:nvPr/>
        </p:nvGrpSpPr>
        <p:grpSpPr>
          <a:xfrm>
            <a:off x="834638" y="2202524"/>
            <a:ext cx="1108946" cy="988485"/>
            <a:chOff x="1049980" y="2083394"/>
            <a:chExt cx="1001740" cy="906356"/>
          </a:xfrm>
        </p:grpSpPr>
        <p:sp>
          <p:nvSpPr>
            <p:cNvPr id="80" name="Rectangle 79"/>
            <p:cNvSpPr>
              <a:spLocks noChangeArrowheads="1"/>
            </p:cNvSpPr>
            <p:nvPr/>
          </p:nvSpPr>
          <p:spPr bwMode="auto">
            <a:xfrm rot="2700000">
              <a:off x="1152914" y="2090943"/>
              <a:ext cx="906356" cy="891257"/>
            </a:xfrm>
            <a:prstGeom prst="rect">
              <a:avLst/>
            </a:prstGeom>
            <a:solidFill>
              <a:schemeClr val="tx1">
                <a:lumMod val="65000"/>
                <a:lumOff val="35000"/>
              </a:schemeClr>
            </a:solid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81" name="Rectangle 13"/>
            <p:cNvSpPr>
              <a:spLocks/>
            </p:cNvSpPr>
            <p:nvPr/>
          </p:nvSpPr>
          <p:spPr bwMode="auto">
            <a:xfrm rot="2700000">
              <a:off x="1196746" y="1995212"/>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77" name="Group 61"/>
          <p:cNvGrpSpPr/>
          <p:nvPr/>
        </p:nvGrpSpPr>
        <p:grpSpPr>
          <a:xfrm>
            <a:off x="834638" y="1628800"/>
            <a:ext cx="1108946" cy="988484"/>
            <a:chOff x="1049980" y="1557338"/>
            <a:chExt cx="1001740" cy="906355"/>
          </a:xfrm>
        </p:grpSpPr>
        <p:sp>
          <p:nvSpPr>
            <p:cNvPr id="78" name="Rectangle 77"/>
            <p:cNvSpPr>
              <a:spLocks noChangeArrowheads="1"/>
            </p:cNvSpPr>
            <p:nvPr/>
          </p:nvSpPr>
          <p:spPr bwMode="auto">
            <a:xfrm rot="2700000">
              <a:off x="1152914" y="1564887"/>
              <a:ext cx="906355" cy="891257"/>
            </a:xfrm>
            <a:prstGeom prst="rect">
              <a:avLst/>
            </a:prstGeom>
            <a:solidFill>
              <a:schemeClr val="tx2"/>
            </a:solid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79" name="Rectangle 13"/>
            <p:cNvSpPr>
              <a:spLocks/>
            </p:cNvSpPr>
            <p:nvPr/>
          </p:nvSpPr>
          <p:spPr bwMode="auto">
            <a:xfrm rot="2700000">
              <a:off x="1196746" y="1465014"/>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cxnSp>
        <p:nvCxnSpPr>
          <p:cNvPr id="84" name="Straight Connector 83"/>
          <p:cNvCxnSpPr>
            <a:cxnSpLocks noChangeShapeType="1"/>
          </p:cNvCxnSpPr>
          <p:nvPr/>
        </p:nvCxnSpPr>
        <p:spPr bwMode="auto">
          <a:xfrm>
            <a:off x="1835920" y="2132856"/>
            <a:ext cx="1404000" cy="0"/>
          </a:xfrm>
          <a:prstGeom prst="line">
            <a:avLst/>
          </a:prstGeom>
          <a:noFill/>
          <a:ln w="25400">
            <a:solidFill>
              <a:schemeClr val="tx1"/>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a:off x="1835920" y="2708920"/>
            <a:ext cx="1404000" cy="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a:off x="1835920" y="3284984"/>
            <a:ext cx="1404000" cy="0"/>
          </a:xfrm>
          <a:prstGeom prst="line">
            <a:avLst/>
          </a:prstGeom>
          <a:noFill/>
          <a:ln w="25400">
            <a:solidFill>
              <a:schemeClr val="tx1">
                <a:lumMod val="65000"/>
                <a:lumOff val="35000"/>
              </a:schemeClr>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p:cNvCxnSpPr>
          <p:nvPr/>
        </p:nvCxnSpPr>
        <p:spPr bwMode="auto">
          <a:xfrm>
            <a:off x="1835696" y="3789040"/>
            <a:ext cx="1404000" cy="0"/>
          </a:xfrm>
          <a:prstGeom prst="line">
            <a:avLst/>
          </a:prstGeom>
          <a:noFill/>
          <a:ln w="25400">
            <a:solidFill>
              <a:schemeClr val="tx1"/>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2" name="Straight Connector 91"/>
          <p:cNvCxnSpPr>
            <a:cxnSpLocks noChangeShapeType="1"/>
          </p:cNvCxnSpPr>
          <p:nvPr/>
        </p:nvCxnSpPr>
        <p:spPr bwMode="auto">
          <a:xfrm>
            <a:off x="1835696" y="4365104"/>
            <a:ext cx="1404000" cy="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3" name="Straight Connector 92"/>
          <p:cNvCxnSpPr>
            <a:cxnSpLocks noChangeShapeType="1"/>
          </p:cNvCxnSpPr>
          <p:nvPr/>
        </p:nvCxnSpPr>
        <p:spPr bwMode="auto">
          <a:xfrm>
            <a:off x="1835696" y="4941168"/>
            <a:ext cx="1404000" cy="0"/>
          </a:xfrm>
          <a:prstGeom prst="line">
            <a:avLst/>
          </a:prstGeom>
          <a:noFill/>
          <a:ln w="25400">
            <a:solidFill>
              <a:schemeClr val="tx1">
                <a:lumMod val="65000"/>
                <a:lumOff val="35000"/>
              </a:schemeClr>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54" name="Picture 53">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55" name="Picture 54">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116632"/>
            <a:ext cx="5256584" cy="707886"/>
          </a:xfrm>
          <a:prstGeom prst="rect">
            <a:avLst/>
          </a:prstGeom>
          <a:noFill/>
        </p:spPr>
        <p:txBody>
          <a:bodyPr wrap="square" rtlCol="0">
            <a:spAutoFit/>
          </a:bodyPr>
          <a:lstStyle/>
          <a:p>
            <a:r>
              <a:rPr lang="en-US" sz="4000" dirty="0" smtClean="0">
                <a:latin typeface="Garamond" pitchFamily="18" charset="0"/>
              </a:rPr>
              <a:t>Introduction</a:t>
            </a:r>
            <a:endParaRPr lang="en-IN" sz="4000" dirty="0">
              <a:latin typeface="Garamond" pitchFamily="18" charset="0"/>
            </a:endParaRPr>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4" name="Kombinationstegning 90"/>
          <p:cNvSpPr/>
          <p:nvPr/>
        </p:nvSpPr>
        <p:spPr bwMode="auto">
          <a:xfrm>
            <a:off x="8739281" y="3866445"/>
            <a:ext cx="543218" cy="334978"/>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grpSp>
        <p:nvGrpSpPr>
          <p:cNvPr id="77" name="Group 76"/>
          <p:cNvGrpSpPr/>
          <p:nvPr/>
        </p:nvGrpSpPr>
        <p:grpSpPr>
          <a:xfrm>
            <a:off x="179512" y="2440554"/>
            <a:ext cx="2065217" cy="1780534"/>
            <a:chOff x="179512" y="2440554"/>
            <a:chExt cx="2065217" cy="1780534"/>
          </a:xfrm>
        </p:grpSpPr>
        <p:grpSp>
          <p:nvGrpSpPr>
            <p:cNvPr id="8" name="Gruppe 68"/>
            <p:cNvGrpSpPr>
              <a:grpSpLocks/>
            </p:cNvGrpSpPr>
            <p:nvPr/>
          </p:nvGrpSpPr>
          <p:grpSpPr bwMode="auto">
            <a:xfrm>
              <a:off x="179512" y="2440554"/>
              <a:ext cx="2065217" cy="1780534"/>
              <a:chOff x="819574" y="1560434"/>
              <a:chExt cx="3535680" cy="2921043"/>
            </a:xfrm>
          </p:grpSpPr>
          <p:sp>
            <p:nvSpPr>
              <p:cNvPr id="50" name="Kombinationstegning 71"/>
              <p:cNvSpPr/>
              <p:nvPr/>
            </p:nvSpPr>
            <p:spPr>
              <a:xfrm>
                <a:off x="3425257" y="3931931"/>
                <a:ext cx="929997" cy="549546"/>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51" name="Rektangel 72"/>
              <p:cNvSpPr>
                <a:spLocks noChangeArrowheads="1"/>
              </p:cNvSpPr>
              <p:nvPr/>
            </p:nvSpPr>
            <p:spPr bwMode="auto">
              <a:xfrm>
                <a:off x="819574" y="1560434"/>
                <a:ext cx="2861087" cy="28604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52" name="Rektangel 73"/>
              <p:cNvSpPr>
                <a:spLocks noChangeArrowheads="1"/>
              </p:cNvSpPr>
              <p:nvPr/>
            </p:nvSpPr>
            <p:spPr bwMode="auto">
              <a:xfrm>
                <a:off x="953754" y="1694584"/>
                <a:ext cx="2601384" cy="211613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890000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58" name="Picture 57" descr="Smartphones.jpg"/>
            <p:cNvPicPr>
              <a:picLocks noChangeAspect="1"/>
            </p:cNvPicPr>
            <p:nvPr/>
          </p:nvPicPr>
          <p:blipFill>
            <a:blip r:embed="rId5" cstate="print"/>
            <a:stretch>
              <a:fillRect/>
            </a:stretch>
          </p:blipFill>
          <p:spPr>
            <a:xfrm>
              <a:off x="323528" y="2600908"/>
              <a:ext cx="1368000" cy="1116124"/>
            </a:xfrm>
            <a:prstGeom prst="rect">
              <a:avLst/>
            </a:prstGeom>
          </p:spPr>
        </p:pic>
      </p:grpSp>
      <p:cxnSp>
        <p:nvCxnSpPr>
          <p:cNvPr id="78" name="Straight Connector 77"/>
          <p:cNvCxnSpPr>
            <a:cxnSpLocks noChangeShapeType="1"/>
          </p:cNvCxnSpPr>
          <p:nvPr/>
        </p:nvCxnSpPr>
        <p:spPr bwMode="auto">
          <a:xfrm>
            <a:off x="971600" y="4041128"/>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9" name="TextBox 78"/>
          <p:cNvSpPr txBox="1"/>
          <p:nvPr/>
        </p:nvSpPr>
        <p:spPr>
          <a:xfrm>
            <a:off x="179512" y="4581128"/>
            <a:ext cx="2304256" cy="1292662"/>
          </a:xfrm>
          <a:prstGeom prst="rect">
            <a:avLst/>
          </a:prstGeom>
          <a:noFill/>
        </p:spPr>
        <p:txBody>
          <a:bodyPr wrap="square">
            <a:spAutoFit/>
          </a:bodyPr>
          <a:lstStyle/>
          <a:p>
            <a:pPr fontAlgn="auto">
              <a:spcBef>
                <a:spcPts val="0"/>
              </a:spcBef>
              <a:spcAft>
                <a:spcPts val="0"/>
              </a:spcAft>
              <a:defRPr/>
            </a:pPr>
            <a:r>
              <a:rPr lang="en-IN" sz="1300" dirty="0" smtClean="0"/>
              <a:t>The world of the mobile phone market is crowded. The diverse products available range from the simple to the complex and every manufacturer offers the latest features. </a:t>
            </a:r>
            <a:endParaRPr lang="en-US" sz="1300" dirty="0"/>
          </a:p>
        </p:txBody>
      </p:sp>
      <p:grpSp>
        <p:nvGrpSpPr>
          <p:cNvPr id="88" name="Group 87"/>
          <p:cNvGrpSpPr/>
          <p:nvPr/>
        </p:nvGrpSpPr>
        <p:grpSpPr>
          <a:xfrm>
            <a:off x="1926542" y="2440554"/>
            <a:ext cx="2065850" cy="1780534"/>
            <a:chOff x="1926542" y="2440554"/>
            <a:chExt cx="2065850" cy="1780534"/>
          </a:xfrm>
        </p:grpSpPr>
        <p:grpSp>
          <p:nvGrpSpPr>
            <p:cNvPr id="11" name="Gruppe 79"/>
            <p:cNvGrpSpPr>
              <a:grpSpLocks/>
            </p:cNvGrpSpPr>
            <p:nvPr/>
          </p:nvGrpSpPr>
          <p:grpSpPr bwMode="auto">
            <a:xfrm>
              <a:off x="1926542" y="2440554"/>
              <a:ext cx="2065850" cy="1780534"/>
              <a:chOff x="818492" y="1560434"/>
              <a:chExt cx="3536762" cy="2921043"/>
            </a:xfrm>
          </p:grpSpPr>
          <p:sp>
            <p:nvSpPr>
              <p:cNvPr id="46" name="Kombinationstegning 80"/>
              <p:cNvSpPr/>
              <p:nvPr/>
            </p:nvSpPr>
            <p:spPr>
              <a:xfrm>
                <a:off x="3425257" y="3931931"/>
                <a:ext cx="929997" cy="549546"/>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7" name="Rektangel 81"/>
              <p:cNvSpPr>
                <a:spLocks noChangeArrowheads="1"/>
              </p:cNvSpPr>
              <p:nvPr/>
            </p:nvSpPr>
            <p:spPr bwMode="auto">
              <a:xfrm>
                <a:off x="818492" y="1560434"/>
                <a:ext cx="2861089" cy="28604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8" name="Rektangel 82"/>
              <p:cNvSpPr>
                <a:spLocks noChangeArrowheads="1"/>
              </p:cNvSpPr>
              <p:nvPr/>
            </p:nvSpPr>
            <p:spPr bwMode="auto">
              <a:xfrm>
                <a:off x="952674" y="1694584"/>
                <a:ext cx="2601381" cy="211613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sp>
          <p:nvSpPr>
            <p:cNvPr id="64" name="Rectangle 63"/>
            <p:cNvSpPr/>
            <p:nvPr/>
          </p:nvSpPr>
          <p:spPr>
            <a:xfrm>
              <a:off x="2123728"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2" name="Picture 61" descr="Nokia-Logo.png"/>
            <p:cNvPicPr>
              <a:picLocks noChangeAspect="1"/>
            </p:cNvPicPr>
            <p:nvPr/>
          </p:nvPicPr>
          <p:blipFill>
            <a:blip r:embed="rId6" cstate="print">
              <a:clrChange>
                <a:clrFrom>
                  <a:srgbClr val="FFFFFF"/>
                </a:clrFrom>
                <a:clrTo>
                  <a:srgbClr val="FFFFFF">
                    <a:alpha val="0"/>
                  </a:srgbClr>
                </a:clrTo>
              </a:clrChange>
            </a:blip>
            <a:stretch>
              <a:fillRect/>
            </a:stretch>
          </p:blipFill>
          <p:spPr>
            <a:xfrm>
              <a:off x="2123728" y="2564904"/>
              <a:ext cx="864096" cy="450753"/>
            </a:xfrm>
            <a:prstGeom prst="rect">
              <a:avLst/>
            </a:prstGeom>
          </p:spPr>
        </p:pic>
        <p:pic>
          <p:nvPicPr>
            <p:cNvPr id="60" name="Picture 59" descr="20097815461157777801.jpg"/>
            <p:cNvPicPr>
              <a:picLocks noChangeAspect="1"/>
            </p:cNvPicPr>
            <p:nvPr/>
          </p:nvPicPr>
          <p:blipFill>
            <a:blip r:embed="rId7" cstate="print">
              <a:clrChange>
                <a:clrFrom>
                  <a:srgbClr val="FCFBF9"/>
                </a:clrFrom>
                <a:clrTo>
                  <a:srgbClr val="FCFBF9">
                    <a:alpha val="0"/>
                  </a:srgbClr>
                </a:clrTo>
              </a:clrChange>
            </a:blip>
            <a:stretch>
              <a:fillRect/>
            </a:stretch>
          </p:blipFill>
          <p:spPr>
            <a:xfrm>
              <a:off x="2123728" y="3202255"/>
              <a:ext cx="761517" cy="514777"/>
            </a:xfrm>
            <a:prstGeom prst="rect">
              <a:avLst/>
            </a:prstGeom>
          </p:spPr>
        </p:pic>
        <p:pic>
          <p:nvPicPr>
            <p:cNvPr id="61" name="Picture 60" descr="motorola_logo.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843808" y="2947356"/>
              <a:ext cx="617503" cy="481644"/>
            </a:xfrm>
            <a:prstGeom prst="rect">
              <a:avLst/>
            </a:prstGeom>
          </p:spPr>
        </p:pic>
      </p:grpSp>
      <p:cxnSp>
        <p:nvCxnSpPr>
          <p:cNvPr id="82" name="Straight Connector 81"/>
          <p:cNvCxnSpPr>
            <a:cxnSpLocks noChangeShapeType="1"/>
          </p:cNvCxnSpPr>
          <p:nvPr/>
        </p:nvCxnSpPr>
        <p:spPr bwMode="auto">
          <a:xfrm flipV="1">
            <a:off x="2771800" y="1916832"/>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4" name="TextBox 83"/>
          <p:cNvSpPr txBox="1"/>
          <p:nvPr/>
        </p:nvSpPr>
        <p:spPr>
          <a:xfrm>
            <a:off x="1763688" y="980728"/>
            <a:ext cx="2016224" cy="892552"/>
          </a:xfrm>
          <a:prstGeom prst="rect">
            <a:avLst/>
          </a:prstGeom>
          <a:noFill/>
        </p:spPr>
        <p:txBody>
          <a:bodyPr wrap="square">
            <a:spAutoFit/>
          </a:bodyPr>
          <a:lstStyle/>
          <a:p>
            <a:pPr fontAlgn="auto">
              <a:spcBef>
                <a:spcPts val="0"/>
              </a:spcBef>
              <a:spcAft>
                <a:spcPts val="0"/>
              </a:spcAft>
              <a:defRPr/>
            </a:pPr>
            <a:r>
              <a:rPr lang="en-IN" sz="1300" dirty="0" smtClean="0"/>
              <a:t>The market is crowded with Nokia, Motorola, and Ericsson fighting it out at the top. </a:t>
            </a:r>
          </a:p>
        </p:txBody>
      </p:sp>
      <p:grpSp>
        <p:nvGrpSpPr>
          <p:cNvPr id="89" name="Group 88"/>
          <p:cNvGrpSpPr/>
          <p:nvPr/>
        </p:nvGrpSpPr>
        <p:grpSpPr>
          <a:xfrm>
            <a:off x="3698856" y="2440554"/>
            <a:ext cx="2065471" cy="1780534"/>
            <a:chOff x="3698856" y="2440554"/>
            <a:chExt cx="2065471" cy="1780534"/>
          </a:xfrm>
        </p:grpSpPr>
        <p:grpSp>
          <p:nvGrpSpPr>
            <p:cNvPr id="15" name="Gruppe 84"/>
            <p:cNvGrpSpPr>
              <a:grpSpLocks/>
            </p:cNvGrpSpPr>
            <p:nvPr/>
          </p:nvGrpSpPr>
          <p:grpSpPr bwMode="auto">
            <a:xfrm>
              <a:off x="3698856" y="2440554"/>
              <a:ext cx="2065471" cy="1780534"/>
              <a:chOff x="819140" y="1560434"/>
              <a:chExt cx="3536114" cy="2921043"/>
            </a:xfrm>
          </p:grpSpPr>
          <p:sp>
            <p:nvSpPr>
              <p:cNvPr id="42" name="Kombinationstegning 85"/>
              <p:cNvSpPr/>
              <p:nvPr/>
            </p:nvSpPr>
            <p:spPr>
              <a:xfrm>
                <a:off x="3425257" y="3931931"/>
                <a:ext cx="929997" cy="549546"/>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3" name="Rektangel 86"/>
              <p:cNvSpPr>
                <a:spLocks noChangeArrowheads="1"/>
              </p:cNvSpPr>
              <p:nvPr/>
            </p:nvSpPr>
            <p:spPr bwMode="auto">
              <a:xfrm>
                <a:off x="819140" y="1560434"/>
                <a:ext cx="2861087" cy="28604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4" name="Rektangel 87"/>
              <p:cNvSpPr>
                <a:spLocks noChangeArrowheads="1"/>
              </p:cNvSpPr>
              <p:nvPr/>
            </p:nvSpPr>
            <p:spPr bwMode="auto">
              <a:xfrm>
                <a:off x="953320" y="1694584"/>
                <a:ext cx="2601384" cy="211613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sp>
          <p:nvSpPr>
            <p:cNvPr id="65" name="Rectangle 64"/>
            <p:cNvSpPr/>
            <p:nvPr/>
          </p:nvSpPr>
          <p:spPr>
            <a:xfrm>
              <a:off x="3888072"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8" name="Picture 67" descr="panasonic-logo.png"/>
            <p:cNvPicPr>
              <a:picLocks noChangeAspect="1"/>
            </p:cNvPicPr>
            <p:nvPr/>
          </p:nvPicPr>
          <p:blipFill>
            <a:blip r:embed="rId9" cstate="print">
              <a:clrChange>
                <a:clrFrom>
                  <a:srgbClr val="FFFFFF"/>
                </a:clrFrom>
                <a:clrTo>
                  <a:srgbClr val="FFFFFF">
                    <a:alpha val="0"/>
                  </a:srgbClr>
                </a:clrTo>
              </a:clrChange>
            </a:blip>
            <a:stretch>
              <a:fillRect/>
            </a:stretch>
          </p:blipFill>
          <p:spPr>
            <a:xfrm>
              <a:off x="3923928" y="3155370"/>
              <a:ext cx="792088" cy="633670"/>
            </a:xfrm>
            <a:prstGeom prst="rect">
              <a:avLst/>
            </a:prstGeom>
          </p:spPr>
        </p:pic>
        <p:pic>
          <p:nvPicPr>
            <p:cNvPr id="69" name="Picture 68" descr="Philips-logo.pn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69355" y="2924944"/>
              <a:ext cx="426714" cy="576064"/>
            </a:xfrm>
            <a:prstGeom prst="rect">
              <a:avLst/>
            </a:prstGeom>
          </p:spPr>
        </p:pic>
        <p:pic>
          <p:nvPicPr>
            <p:cNvPr id="70" name="Picture 69" descr="SAMSUNG.png"/>
            <p:cNvPicPr>
              <a:picLocks noChangeAspect="1"/>
            </p:cNvPicPr>
            <p:nvPr/>
          </p:nvPicPr>
          <p:blipFill>
            <a:blip r:embed="rId11" cstate="print">
              <a:clrChange>
                <a:clrFrom>
                  <a:srgbClr val="FFFFFF"/>
                </a:clrFrom>
                <a:clrTo>
                  <a:srgbClr val="FFFFFF">
                    <a:alpha val="0"/>
                  </a:srgbClr>
                </a:clrTo>
              </a:clrChange>
            </a:blip>
            <a:stretch>
              <a:fillRect/>
            </a:stretch>
          </p:blipFill>
          <p:spPr>
            <a:xfrm>
              <a:off x="3779912" y="2492896"/>
              <a:ext cx="1080120" cy="639992"/>
            </a:xfrm>
            <a:prstGeom prst="rect">
              <a:avLst/>
            </a:prstGeom>
          </p:spPr>
        </p:pic>
        <p:pic>
          <p:nvPicPr>
            <p:cNvPr id="71" name="Picture 70" descr="siemens.png"/>
            <p:cNvPicPr>
              <a:picLocks noChangeAspect="1"/>
            </p:cNvPicPr>
            <p:nvPr/>
          </p:nvPicPr>
          <p:blipFill>
            <a:blip r:embed="rId12" cstate="print">
              <a:clrChange>
                <a:clrFrom>
                  <a:srgbClr val="FFFFFF"/>
                </a:clrFrom>
                <a:clrTo>
                  <a:srgbClr val="FFFFFF">
                    <a:alpha val="0"/>
                  </a:srgbClr>
                </a:clrTo>
              </a:clrChange>
            </a:blip>
            <a:stretch>
              <a:fillRect/>
            </a:stretch>
          </p:blipFill>
          <p:spPr>
            <a:xfrm>
              <a:off x="3851920" y="3088581"/>
              <a:ext cx="864000" cy="196403"/>
            </a:xfrm>
            <a:prstGeom prst="rect">
              <a:avLst/>
            </a:prstGeom>
          </p:spPr>
        </p:pic>
      </p:grpSp>
      <p:cxnSp>
        <p:nvCxnSpPr>
          <p:cNvPr id="80" name="Straight Connector 79"/>
          <p:cNvCxnSpPr>
            <a:cxnSpLocks noChangeShapeType="1"/>
          </p:cNvCxnSpPr>
          <p:nvPr/>
        </p:nvCxnSpPr>
        <p:spPr bwMode="auto">
          <a:xfrm>
            <a:off x="4493642" y="4041128"/>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5" name="TextBox 84"/>
          <p:cNvSpPr txBox="1"/>
          <p:nvPr/>
        </p:nvSpPr>
        <p:spPr>
          <a:xfrm>
            <a:off x="3707904" y="4581128"/>
            <a:ext cx="2016224" cy="1492716"/>
          </a:xfrm>
          <a:prstGeom prst="rect">
            <a:avLst/>
          </a:prstGeom>
          <a:noFill/>
        </p:spPr>
        <p:txBody>
          <a:bodyPr wrap="square">
            <a:spAutoFit/>
          </a:bodyPr>
          <a:lstStyle/>
          <a:p>
            <a:pPr fontAlgn="auto">
              <a:spcBef>
                <a:spcPts val="0"/>
              </a:spcBef>
              <a:spcAft>
                <a:spcPts val="0"/>
              </a:spcAft>
              <a:defRPr/>
            </a:pPr>
            <a:r>
              <a:rPr lang="en-IN" sz="1300" dirty="0" smtClean="0"/>
              <a:t>Also, several less successful brands like Samsung, Philips, Siemens and Panasonic are trying hard to make it into the top competitors' market share. </a:t>
            </a:r>
            <a:endParaRPr lang="en-US" sz="1300" dirty="0"/>
          </a:p>
        </p:txBody>
      </p:sp>
      <p:sp>
        <p:nvSpPr>
          <p:cNvPr id="56" name="Rektangel 92"/>
          <p:cNvSpPr>
            <a:spLocks noChangeArrowheads="1"/>
          </p:cNvSpPr>
          <p:nvPr/>
        </p:nvSpPr>
        <p:spPr bwMode="auto">
          <a:xfrm>
            <a:off x="7294774" y="2502660"/>
            <a:ext cx="1519487" cy="1289901"/>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sp>
        <p:nvSpPr>
          <p:cNvPr id="87" name="TextBox 86"/>
          <p:cNvSpPr txBox="1"/>
          <p:nvPr/>
        </p:nvSpPr>
        <p:spPr>
          <a:xfrm>
            <a:off x="7092280" y="4581128"/>
            <a:ext cx="2016224" cy="1292662"/>
          </a:xfrm>
          <a:prstGeom prst="rect">
            <a:avLst/>
          </a:prstGeom>
          <a:noFill/>
        </p:spPr>
        <p:txBody>
          <a:bodyPr wrap="square">
            <a:spAutoFit/>
          </a:bodyPr>
          <a:lstStyle/>
          <a:p>
            <a:pPr fontAlgn="auto">
              <a:spcBef>
                <a:spcPts val="0"/>
              </a:spcBef>
              <a:spcAft>
                <a:spcPts val="0"/>
              </a:spcAft>
              <a:defRPr/>
            </a:pPr>
            <a:r>
              <a:rPr lang="en-IN" sz="1300" dirty="0" smtClean="0"/>
              <a:t>So what made Nokia special from others? Why did customers choose Nokia? The answer lies in what the ‘brand Nokia’ means to customers.</a:t>
            </a:r>
            <a:endParaRPr lang="en-US" sz="1300" dirty="0"/>
          </a:p>
        </p:txBody>
      </p:sp>
      <p:cxnSp>
        <p:nvCxnSpPr>
          <p:cNvPr id="83" name="Straight Connector 82"/>
          <p:cNvCxnSpPr>
            <a:cxnSpLocks noChangeShapeType="1"/>
          </p:cNvCxnSpPr>
          <p:nvPr/>
        </p:nvCxnSpPr>
        <p:spPr bwMode="auto">
          <a:xfrm flipV="1">
            <a:off x="6221834" y="1916832"/>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6" name="TextBox 85"/>
          <p:cNvSpPr txBox="1"/>
          <p:nvPr/>
        </p:nvSpPr>
        <p:spPr>
          <a:xfrm>
            <a:off x="4932040" y="908720"/>
            <a:ext cx="2880320" cy="1092607"/>
          </a:xfrm>
          <a:prstGeom prst="rect">
            <a:avLst/>
          </a:prstGeom>
          <a:noFill/>
        </p:spPr>
        <p:txBody>
          <a:bodyPr wrap="square">
            <a:spAutoFit/>
          </a:bodyPr>
          <a:lstStyle/>
          <a:p>
            <a:pPr fontAlgn="auto">
              <a:spcBef>
                <a:spcPts val="0"/>
              </a:spcBef>
              <a:spcAft>
                <a:spcPts val="0"/>
              </a:spcAft>
              <a:defRPr/>
            </a:pPr>
            <a:r>
              <a:rPr lang="en-IN" sz="1300" dirty="0" smtClean="0"/>
              <a:t>However, Nokia replaced all its competitors and it is now the number one brand in many markets around the world, effectively dislodging Motorola from that position.</a:t>
            </a:r>
            <a:endParaRPr lang="en-US" sz="1300" dirty="0"/>
          </a:p>
        </p:txBody>
      </p:sp>
      <p:grpSp>
        <p:nvGrpSpPr>
          <p:cNvPr id="90" name="Group 89"/>
          <p:cNvGrpSpPr/>
          <p:nvPr/>
        </p:nvGrpSpPr>
        <p:grpSpPr>
          <a:xfrm>
            <a:off x="5445886" y="2440554"/>
            <a:ext cx="2066103" cy="1780534"/>
            <a:chOff x="5445886" y="2440554"/>
            <a:chExt cx="2066103" cy="1780534"/>
          </a:xfrm>
        </p:grpSpPr>
        <p:grpSp>
          <p:nvGrpSpPr>
            <p:cNvPr id="17" name="Gruppe 89"/>
            <p:cNvGrpSpPr>
              <a:grpSpLocks/>
            </p:cNvGrpSpPr>
            <p:nvPr/>
          </p:nvGrpSpPr>
          <p:grpSpPr bwMode="auto">
            <a:xfrm>
              <a:off x="5445886" y="2440554"/>
              <a:ext cx="2066103" cy="1780534"/>
              <a:chOff x="818058" y="1560434"/>
              <a:chExt cx="3537196" cy="2921043"/>
            </a:xfrm>
          </p:grpSpPr>
          <p:sp>
            <p:nvSpPr>
              <p:cNvPr id="38" name="Kombinationstegning 90"/>
              <p:cNvSpPr/>
              <p:nvPr/>
            </p:nvSpPr>
            <p:spPr>
              <a:xfrm>
                <a:off x="3425257" y="3931931"/>
                <a:ext cx="929997" cy="549546"/>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9" name="Rektangel 91"/>
              <p:cNvSpPr>
                <a:spLocks noChangeArrowheads="1"/>
              </p:cNvSpPr>
              <p:nvPr/>
            </p:nvSpPr>
            <p:spPr bwMode="auto">
              <a:xfrm>
                <a:off x="818058" y="1560434"/>
                <a:ext cx="2861089" cy="28604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0" name="Rektangel 92"/>
              <p:cNvSpPr>
                <a:spLocks noChangeArrowheads="1"/>
              </p:cNvSpPr>
              <p:nvPr/>
            </p:nvSpPr>
            <p:spPr bwMode="auto">
              <a:xfrm>
                <a:off x="952241" y="1694584"/>
                <a:ext cx="2601381" cy="211613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sp>
          <p:nvSpPr>
            <p:cNvPr id="66" name="Rectangle 65"/>
            <p:cNvSpPr/>
            <p:nvPr/>
          </p:nvSpPr>
          <p:spPr>
            <a:xfrm>
              <a:off x="5616264"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2" name="Picture 71" descr="Nokia-Logo.png"/>
            <p:cNvPicPr>
              <a:picLocks noChangeAspect="1"/>
            </p:cNvPicPr>
            <p:nvPr/>
          </p:nvPicPr>
          <p:blipFill>
            <a:blip r:embed="rId13" cstate="print">
              <a:clrChange>
                <a:clrFrom>
                  <a:srgbClr val="FFFFFF"/>
                </a:clrFrom>
                <a:clrTo>
                  <a:srgbClr val="FFFFFF">
                    <a:alpha val="0"/>
                  </a:srgbClr>
                </a:clrTo>
              </a:clrChange>
            </a:blip>
            <a:stretch>
              <a:fillRect/>
            </a:stretch>
          </p:blipFill>
          <p:spPr>
            <a:xfrm>
              <a:off x="5580111" y="2564904"/>
              <a:ext cx="1104317" cy="576064"/>
            </a:xfrm>
            <a:prstGeom prst="rect">
              <a:avLst/>
            </a:prstGeom>
          </p:spPr>
        </p:pic>
        <p:pic>
          <p:nvPicPr>
            <p:cNvPr id="63" name="Picture 62" descr="No1.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6444208" y="3068960"/>
              <a:ext cx="454508" cy="620688"/>
            </a:xfrm>
            <a:prstGeom prst="rect">
              <a:avLst/>
            </a:prstGeom>
          </p:spPr>
        </p:pic>
      </p:grpSp>
      <p:grpSp>
        <p:nvGrpSpPr>
          <p:cNvPr id="75" name="Group 74"/>
          <p:cNvGrpSpPr/>
          <p:nvPr/>
        </p:nvGrpSpPr>
        <p:grpSpPr>
          <a:xfrm>
            <a:off x="7216396" y="2420888"/>
            <a:ext cx="1671184" cy="1743605"/>
            <a:chOff x="7216396" y="2420888"/>
            <a:chExt cx="1671184" cy="1743605"/>
          </a:xfrm>
        </p:grpSpPr>
        <p:sp>
          <p:nvSpPr>
            <p:cNvPr id="55" name="Rektangel 91"/>
            <p:cNvSpPr>
              <a:spLocks noChangeArrowheads="1"/>
            </p:cNvSpPr>
            <p:nvPr/>
          </p:nvSpPr>
          <p:spPr bwMode="auto">
            <a:xfrm>
              <a:off x="7216396" y="2420888"/>
              <a:ext cx="1671184" cy="1743605"/>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59" name="Rektangel 92"/>
            <p:cNvSpPr>
              <a:spLocks noChangeArrowheads="1"/>
            </p:cNvSpPr>
            <p:nvPr/>
          </p:nvSpPr>
          <p:spPr bwMode="auto">
            <a:xfrm>
              <a:off x="7308304" y="2571148"/>
              <a:ext cx="1519486" cy="128990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nvGrpSpPr>
            <p:cNvPr id="73" name="Group 72"/>
            <p:cNvGrpSpPr/>
            <p:nvPr/>
          </p:nvGrpSpPr>
          <p:grpSpPr>
            <a:xfrm>
              <a:off x="7416464" y="2636912"/>
              <a:ext cx="1332000" cy="1260016"/>
              <a:chOff x="7416464" y="2601032"/>
              <a:chExt cx="1332000" cy="1260016"/>
            </a:xfrm>
          </p:grpSpPr>
          <p:sp>
            <p:nvSpPr>
              <p:cNvPr id="67" name="Rectangle 66"/>
              <p:cNvSpPr/>
              <p:nvPr/>
            </p:nvSpPr>
            <p:spPr>
              <a:xfrm>
                <a:off x="7416464"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4" name="Picture 73" descr="stick_figure_sit_in_question_mark_image_500_clr.png"/>
              <p:cNvPicPr>
                <a:picLocks noChangeAspect="1"/>
              </p:cNvPicPr>
              <p:nvPr/>
            </p:nvPicPr>
            <p:blipFill>
              <a:blip r:embed="rId15" cstate="print"/>
              <a:stretch>
                <a:fillRect/>
              </a:stretch>
            </p:blipFill>
            <p:spPr>
              <a:xfrm>
                <a:off x="7452320" y="2632766"/>
                <a:ext cx="1152128" cy="1228282"/>
              </a:xfrm>
              <a:prstGeom prst="rect">
                <a:avLst/>
              </a:prstGeom>
            </p:spPr>
          </p:pic>
        </p:grpSp>
      </p:grpSp>
      <p:cxnSp>
        <p:nvCxnSpPr>
          <p:cNvPr id="81" name="Straight Connector 80"/>
          <p:cNvCxnSpPr>
            <a:cxnSpLocks noChangeShapeType="1"/>
          </p:cNvCxnSpPr>
          <p:nvPr/>
        </p:nvCxnSpPr>
        <p:spPr bwMode="auto">
          <a:xfrm>
            <a:off x="8094042" y="4005064"/>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6" name="Picture 7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91" name="Picture 90">
            <a:hlinkClick r:id="" action="ppaction://hlinkshowjump?jump=nextslide"/>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92" name="Picture 91">
            <a:hlinkClick r:id="" action="ppaction://hlinkshowjump?jump=previousslide"/>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77"/>
                                        </p:tgtEl>
                                      </p:cBhvr>
                                      <p:by x="130000" y="130000"/>
                                    </p:animScale>
                                  </p:childTnLst>
                                </p:cTn>
                              </p:par>
                            </p:childTnLst>
                          </p:cTn>
                        </p:par>
                        <p:par>
                          <p:cTn id="7" fill="hold">
                            <p:stCondLst>
                              <p:cond delay="500"/>
                            </p:stCondLst>
                            <p:childTnLst>
                              <p:par>
                                <p:cTn id="8" presetID="6" presetClass="emph" presetSubtype="0" fill="hold" nodeType="afterEffect">
                                  <p:stCondLst>
                                    <p:cond delay="3000"/>
                                  </p:stCondLst>
                                  <p:childTnLst>
                                    <p:animScale>
                                      <p:cBhvr>
                                        <p:cTn id="9" dur="500" fill="hold"/>
                                        <p:tgtEl>
                                          <p:spTgt spid="88"/>
                                        </p:tgtEl>
                                      </p:cBhvr>
                                      <p:by x="130000" y="130000"/>
                                    </p:animScale>
                                  </p:childTnLst>
                                </p:cTn>
                              </p:par>
                            </p:childTnLst>
                          </p:cTn>
                        </p:par>
                        <p:par>
                          <p:cTn id="10" fill="hold">
                            <p:stCondLst>
                              <p:cond delay="4000"/>
                            </p:stCondLst>
                            <p:childTnLst>
                              <p:par>
                                <p:cTn id="11" presetID="6" presetClass="emph" presetSubtype="0" fill="hold" nodeType="afterEffect">
                                  <p:stCondLst>
                                    <p:cond delay="3000"/>
                                  </p:stCondLst>
                                  <p:childTnLst>
                                    <p:animScale>
                                      <p:cBhvr>
                                        <p:cTn id="12" dur="500" fill="hold"/>
                                        <p:tgtEl>
                                          <p:spTgt spid="89"/>
                                        </p:tgtEl>
                                      </p:cBhvr>
                                      <p:by x="130000" y="130000"/>
                                    </p:animScale>
                                  </p:childTnLst>
                                </p:cTn>
                              </p:par>
                            </p:childTnLst>
                          </p:cTn>
                        </p:par>
                        <p:par>
                          <p:cTn id="13" fill="hold">
                            <p:stCondLst>
                              <p:cond delay="7500"/>
                            </p:stCondLst>
                            <p:childTnLst>
                              <p:par>
                                <p:cTn id="14" presetID="6" presetClass="emph" presetSubtype="0" fill="hold" nodeType="afterEffect">
                                  <p:stCondLst>
                                    <p:cond delay="3000"/>
                                  </p:stCondLst>
                                  <p:childTnLst>
                                    <p:animScale>
                                      <p:cBhvr>
                                        <p:cTn id="15" dur="500" fill="hold"/>
                                        <p:tgtEl>
                                          <p:spTgt spid="90"/>
                                        </p:tgtEl>
                                      </p:cBhvr>
                                      <p:by x="130000" y="130000"/>
                                    </p:animScale>
                                  </p:childTnLst>
                                </p:cTn>
                              </p:par>
                            </p:childTnLst>
                          </p:cTn>
                        </p:par>
                        <p:par>
                          <p:cTn id="16" fill="hold">
                            <p:stCondLst>
                              <p:cond delay="11000"/>
                            </p:stCondLst>
                            <p:childTnLst>
                              <p:par>
                                <p:cTn id="17" presetID="6" presetClass="emph" presetSubtype="0" fill="hold" nodeType="afterEffect">
                                  <p:stCondLst>
                                    <p:cond delay="3000"/>
                                  </p:stCondLst>
                                  <p:childTnLst>
                                    <p:animScale>
                                      <p:cBhvr>
                                        <p:cTn id="18" dur="500" fill="hold"/>
                                        <p:tgtEl>
                                          <p:spTgt spid="75"/>
                                        </p:tgtEl>
                                      </p:cBhvr>
                                      <p:by x="130000" y="130000"/>
                                    </p:animScale>
                                  </p:childTnLst>
                                </p:cTn>
                              </p:par>
                            </p:childTnLst>
                          </p:cTn>
                        </p:par>
                        <p:par>
                          <p:cTn id="19" fill="hold">
                            <p:stCondLst>
                              <p:cond delay="14500"/>
                            </p:stCondLst>
                            <p:childTnLst>
                              <p:par>
                                <p:cTn id="20" presetID="10" presetClass="entr" presetSubtype="0" fill="hold" nodeType="afterEffect">
                                  <p:stCondLst>
                                    <p:cond delay="50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116632"/>
            <a:ext cx="5256584" cy="707886"/>
          </a:xfrm>
          <a:prstGeom prst="rect">
            <a:avLst/>
          </a:prstGeom>
          <a:noFill/>
        </p:spPr>
        <p:txBody>
          <a:bodyPr wrap="square" rtlCol="0">
            <a:spAutoFit/>
          </a:bodyPr>
          <a:lstStyle/>
          <a:p>
            <a:r>
              <a:rPr lang="en-US" sz="4000" dirty="0" smtClean="0">
                <a:latin typeface="Garamond" pitchFamily="18" charset="0"/>
              </a:rPr>
              <a:t>Introduction</a:t>
            </a:r>
            <a:endParaRPr lang="en-IN" sz="4000" dirty="0">
              <a:latin typeface="Garamond" pitchFamily="18" charset="0"/>
            </a:endParaRPr>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4" name="Kombinationstegning 90"/>
          <p:cNvSpPr/>
          <p:nvPr/>
        </p:nvSpPr>
        <p:spPr bwMode="auto">
          <a:xfrm>
            <a:off x="8739281" y="3789040"/>
            <a:ext cx="543218" cy="334978"/>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8" name="TextBox 137"/>
          <p:cNvSpPr txBox="1"/>
          <p:nvPr/>
        </p:nvSpPr>
        <p:spPr>
          <a:xfrm>
            <a:off x="179512" y="4509120"/>
            <a:ext cx="2016224" cy="1492716"/>
          </a:xfrm>
          <a:prstGeom prst="rect">
            <a:avLst/>
          </a:prstGeom>
          <a:noFill/>
        </p:spPr>
        <p:txBody>
          <a:bodyPr wrap="square">
            <a:spAutoFit/>
          </a:bodyPr>
          <a:lstStyle/>
          <a:p>
            <a:pPr fontAlgn="auto">
              <a:spcBef>
                <a:spcPts val="0"/>
              </a:spcBef>
              <a:spcAft>
                <a:spcPts val="0"/>
              </a:spcAft>
              <a:defRPr/>
            </a:pPr>
            <a:r>
              <a:rPr lang="en-IN" sz="1300" dirty="0" smtClean="0"/>
              <a:t>Nokia Group, a Finland-based manufacturer of mobile phones, has been steadily and consistently working on its corporate brand name over the years.</a:t>
            </a:r>
            <a:endParaRPr lang="en-US" sz="1300" dirty="0"/>
          </a:p>
        </p:txBody>
      </p:sp>
      <p:sp>
        <p:nvSpPr>
          <p:cNvPr id="139" name="TextBox 138"/>
          <p:cNvSpPr txBox="1"/>
          <p:nvPr/>
        </p:nvSpPr>
        <p:spPr>
          <a:xfrm>
            <a:off x="2411760" y="4509120"/>
            <a:ext cx="2016224" cy="892552"/>
          </a:xfrm>
          <a:prstGeom prst="rect">
            <a:avLst/>
          </a:prstGeom>
          <a:noFill/>
        </p:spPr>
        <p:txBody>
          <a:bodyPr wrap="square">
            <a:spAutoFit/>
          </a:bodyPr>
          <a:lstStyle/>
          <a:p>
            <a:pPr fontAlgn="auto">
              <a:spcBef>
                <a:spcPts val="0"/>
              </a:spcBef>
              <a:spcAft>
                <a:spcPts val="0"/>
              </a:spcAft>
              <a:defRPr/>
            </a:pPr>
            <a:r>
              <a:rPr lang="en-IN" sz="1300" dirty="0" smtClean="0"/>
              <a:t>These efforts of creating a ‘brand’ image in the customer’s minds paid off for Nokia.</a:t>
            </a:r>
            <a:endParaRPr lang="en-US" sz="1300" dirty="0"/>
          </a:p>
        </p:txBody>
      </p:sp>
      <p:sp>
        <p:nvSpPr>
          <p:cNvPr id="140" name="TextBox 139"/>
          <p:cNvSpPr txBox="1"/>
          <p:nvPr/>
        </p:nvSpPr>
        <p:spPr>
          <a:xfrm>
            <a:off x="4860032" y="4509120"/>
            <a:ext cx="2016224" cy="1092607"/>
          </a:xfrm>
          <a:prstGeom prst="rect">
            <a:avLst/>
          </a:prstGeom>
          <a:noFill/>
        </p:spPr>
        <p:txBody>
          <a:bodyPr wrap="square">
            <a:spAutoFit/>
          </a:bodyPr>
          <a:lstStyle/>
          <a:p>
            <a:pPr fontAlgn="auto">
              <a:spcBef>
                <a:spcPts val="0"/>
              </a:spcBef>
              <a:spcAft>
                <a:spcPts val="0"/>
              </a:spcAft>
              <a:defRPr/>
            </a:pPr>
            <a:r>
              <a:rPr lang="en-IN" sz="1300" dirty="0" smtClean="0"/>
              <a:t>Nokia has successfully built a corporate brand that associates ‘trust’ and ‘strong technology’ with the word ‘Nokia’.</a:t>
            </a:r>
            <a:endParaRPr lang="en-US" sz="1300" dirty="0"/>
          </a:p>
        </p:txBody>
      </p:sp>
      <p:sp>
        <p:nvSpPr>
          <p:cNvPr id="141" name="TextBox 140"/>
          <p:cNvSpPr txBox="1"/>
          <p:nvPr/>
        </p:nvSpPr>
        <p:spPr>
          <a:xfrm>
            <a:off x="7092280" y="4509120"/>
            <a:ext cx="2016224" cy="1292662"/>
          </a:xfrm>
          <a:prstGeom prst="rect">
            <a:avLst/>
          </a:prstGeom>
          <a:noFill/>
        </p:spPr>
        <p:txBody>
          <a:bodyPr wrap="square">
            <a:spAutoFit/>
          </a:bodyPr>
          <a:lstStyle/>
          <a:p>
            <a:pPr fontAlgn="auto">
              <a:spcBef>
                <a:spcPts val="0"/>
              </a:spcBef>
              <a:spcAft>
                <a:spcPts val="0"/>
              </a:spcAft>
              <a:defRPr/>
            </a:pPr>
            <a:r>
              <a:rPr lang="en-IN" sz="1300" dirty="0" smtClean="0"/>
              <a:t>Thus, you can see that a strong brand leaves an imprint on the customer’s minds. Let us understand more about brands and brand management.</a:t>
            </a:r>
            <a:endParaRPr lang="en-US" sz="1300" dirty="0"/>
          </a:p>
        </p:txBody>
      </p:sp>
      <p:sp>
        <p:nvSpPr>
          <p:cNvPr id="142" name="TextBox 141"/>
          <p:cNvSpPr txBox="1"/>
          <p:nvPr/>
        </p:nvSpPr>
        <p:spPr>
          <a:xfrm>
            <a:off x="1187624" y="1052736"/>
            <a:ext cx="2016224" cy="892552"/>
          </a:xfrm>
          <a:prstGeom prst="rect">
            <a:avLst/>
          </a:prstGeom>
          <a:noFill/>
        </p:spPr>
        <p:txBody>
          <a:bodyPr wrap="square">
            <a:spAutoFit/>
          </a:bodyPr>
          <a:lstStyle/>
          <a:p>
            <a:pPr fontAlgn="auto">
              <a:spcBef>
                <a:spcPts val="0"/>
              </a:spcBef>
              <a:spcAft>
                <a:spcPts val="0"/>
              </a:spcAft>
              <a:defRPr/>
            </a:pPr>
            <a:r>
              <a:rPr lang="en-IN" sz="1300" dirty="0" smtClean="0"/>
              <a:t>It has made a conscious effort to manage consumer perceptions of its brand.</a:t>
            </a:r>
            <a:endParaRPr lang="en-US" sz="1300" dirty="0"/>
          </a:p>
        </p:txBody>
      </p:sp>
      <p:sp>
        <p:nvSpPr>
          <p:cNvPr id="143" name="TextBox 142"/>
          <p:cNvSpPr txBox="1"/>
          <p:nvPr/>
        </p:nvSpPr>
        <p:spPr>
          <a:xfrm>
            <a:off x="3779912" y="1052736"/>
            <a:ext cx="2016224" cy="892552"/>
          </a:xfrm>
          <a:prstGeom prst="rect">
            <a:avLst/>
          </a:prstGeom>
          <a:noFill/>
        </p:spPr>
        <p:txBody>
          <a:bodyPr wrap="square">
            <a:spAutoFit/>
          </a:bodyPr>
          <a:lstStyle/>
          <a:p>
            <a:pPr fontAlgn="auto">
              <a:spcBef>
                <a:spcPts val="0"/>
              </a:spcBef>
              <a:spcAft>
                <a:spcPts val="0"/>
              </a:spcAft>
              <a:defRPr/>
            </a:pPr>
            <a:r>
              <a:rPr lang="en-IN" sz="1300" dirty="0" smtClean="0"/>
              <a:t>It escalated its position to become the number one brand in several markets around the world.</a:t>
            </a:r>
            <a:endParaRPr lang="en-US" sz="1300" dirty="0"/>
          </a:p>
        </p:txBody>
      </p:sp>
      <p:sp>
        <p:nvSpPr>
          <p:cNvPr id="144" name="TextBox 143"/>
          <p:cNvSpPr txBox="1"/>
          <p:nvPr/>
        </p:nvSpPr>
        <p:spPr>
          <a:xfrm>
            <a:off x="6228184" y="980728"/>
            <a:ext cx="2016224" cy="1092607"/>
          </a:xfrm>
          <a:prstGeom prst="rect">
            <a:avLst/>
          </a:prstGeom>
          <a:noFill/>
        </p:spPr>
        <p:txBody>
          <a:bodyPr wrap="square">
            <a:spAutoFit/>
          </a:bodyPr>
          <a:lstStyle/>
          <a:p>
            <a:pPr fontAlgn="auto">
              <a:spcBef>
                <a:spcPts val="0"/>
              </a:spcBef>
              <a:spcAft>
                <a:spcPts val="0"/>
              </a:spcAft>
              <a:defRPr/>
            </a:pPr>
            <a:r>
              <a:rPr lang="en-IN" sz="1300" dirty="0" smtClean="0"/>
              <a:t>Nokia has succeeded by putting across the human face technology-taking and dominating the emotional high ground.</a:t>
            </a:r>
            <a:endParaRPr lang="en-US" sz="1300" dirty="0"/>
          </a:p>
        </p:txBody>
      </p:sp>
      <p:grpSp>
        <p:nvGrpSpPr>
          <p:cNvPr id="152" name="Group 151"/>
          <p:cNvGrpSpPr/>
          <p:nvPr/>
        </p:nvGrpSpPr>
        <p:grpSpPr>
          <a:xfrm>
            <a:off x="179512" y="2582210"/>
            <a:ext cx="1486156" cy="1566870"/>
            <a:chOff x="179512" y="2582210"/>
            <a:chExt cx="1486156" cy="1566870"/>
          </a:xfrm>
        </p:grpSpPr>
        <p:grpSp>
          <p:nvGrpSpPr>
            <p:cNvPr id="8" name="Gruppe 68"/>
            <p:cNvGrpSpPr>
              <a:grpSpLocks/>
            </p:cNvGrpSpPr>
            <p:nvPr/>
          </p:nvGrpSpPr>
          <p:grpSpPr bwMode="auto">
            <a:xfrm>
              <a:off x="179512" y="2582210"/>
              <a:ext cx="1486156" cy="1566870"/>
              <a:chOff x="819574" y="1560434"/>
              <a:chExt cx="3535680" cy="2921043"/>
            </a:xfrm>
          </p:grpSpPr>
          <p:sp>
            <p:nvSpPr>
              <p:cNvPr id="50" name="Kombinationstegning 71"/>
              <p:cNvSpPr/>
              <p:nvPr/>
            </p:nvSpPr>
            <p:spPr>
              <a:xfrm>
                <a:off x="3425257" y="3931931"/>
                <a:ext cx="929997" cy="549546"/>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51" name="Rektangel 72"/>
              <p:cNvSpPr>
                <a:spLocks noChangeArrowheads="1"/>
              </p:cNvSpPr>
              <p:nvPr/>
            </p:nvSpPr>
            <p:spPr bwMode="auto">
              <a:xfrm>
                <a:off x="819574" y="1560434"/>
                <a:ext cx="2861087" cy="28604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52" name="Rektangel 73"/>
              <p:cNvSpPr>
                <a:spLocks noChangeArrowheads="1"/>
              </p:cNvSpPr>
              <p:nvPr/>
            </p:nvSpPr>
            <p:spPr bwMode="auto">
              <a:xfrm>
                <a:off x="953754" y="1694584"/>
                <a:ext cx="2601384" cy="211613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890000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sp>
          <p:nvSpPr>
            <p:cNvPr id="111" name="Rectangle 110"/>
            <p:cNvSpPr/>
            <p:nvPr/>
          </p:nvSpPr>
          <p:spPr>
            <a:xfrm>
              <a:off x="301108" y="2708920"/>
              <a:ext cx="958524" cy="982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6" name="Picture 115" descr="Finland_flag_map.png"/>
            <p:cNvPicPr>
              <a:picLocks noChangeAspect="1"/>
            </p:cNvPicPr>
            <p:nvPr/>
          </p:nvPicPr>
          <p:blipFill>
            <a:blip r:embed="rId5" cstate="print"/>
            <a:stretch>
              <a:fillRect/>
            </a:stretch>
          </p:blipFill>
          <p:spPr>
            <a:xfrm>
              <a:off x="802036" y="2996952"/>
              <a:ext cx="537770" cy="692695"/>
            </a:xfrm>
            <a:prstGeom prst="rect">
              <a:avLst/>
            </a:prstGeom>
          </p:spPr>
        </p:pic>
        <p:pic>
          <p:nvPicPr>
            <p:cNvPr id="117" name="Picture 116" descr="Nokia-Logo.png"/>
            <p:cNvPicPr>
              <a:picLocks noChangeAspect="1"/>
            </p:cNvPicPr>
            <p:nvPr/>
          </p:nvPicPr>
          <p:blipFill>
            <a:blip r:embed="rId6" cstate="print">
              <a:clrChange>
                <a:clrFrom>
                  <a:srgbClr val="FFFFFF"/>
                </a:clrFrom>
                <a:clrTo>
                  <a:srgbClr val="FFFFFF">
                    <a:alpha val="0"/>
                  </a:srgbClr>
                </a:clrTo>
              </a:clrChange>
            </a:blip>
            <a:stretch>
              <a:fillRect/>
            </a:stretch>
          </p:blipFill>
          <p:spPr>
            <a:xfrm>
              <a:off x="251520" y="2690215"/>
              <a:ext cx="864096" cy="450753"/>
            </a:xfrm>
            <a:prstGeom prst="rect">
              <a:avLst/>
            </a:prstGeom>
          </p:spPr>
        </p:pic>
      </p:grpSp>
      <p:grpSp>
        <p:nvGrpSpPr>
          <p:cNvPr id="153" name="Group 152"/>
          <p:cNvGrpSpPr/>
          <p:nvPr/>
        </p:nvGrpSpPr>
        <p:grpSpPr>
          <a:xfrm>
            <a:off x="1436696" y="2582210"/>
            <a:ext cx="1486611" cy="1566870"/>
            <a:chOff x="1436696" y="2582210"/>
            <a:chExt cx="1486611" cy="1566870"/>
          </a:xfrm>
        </p:grpSpPr>
        <p:grpSp>
          <p:nvGrpSpPr>
            <p:cNvPr id="9" name="Group 88"/>
            <p:cNvGrpSpPr/>
            <p:nvPr/>
          </p:nvGrpSpPr>
          <p:grpSpPr>
            <a:xfrm>
              <a:off x="1436696" y="2582210"/>
              <a:ext cx="1486611" cy="1566870"/>
              <a:chOff x="1926542" y="2440554"/>
              <a:chExt cx="2065850" cy="1780534"/>
            </a:xfrm>
          </p:grpSpPr>
          <p:grpSp>
            <p:nvGrpSpPr>
              <p:cNvPr id="11" name="Gruppe 79"/>
              <p:cNvGrpSpPr>
                <a:grpSpLocks/>
              </p:cNvGrpSpPr>
              <p:nvPr/>
            </p:nvGrpSpPr>
            <p:grpSpPr bwMode="auto">
              <a:xfrm>
                <a:off x="1926542" y="2440554"/>
                <a:ext cx="2065850" cy="1780534"/>
                <a:chOff x="818492" y="1560434"/>
                <a:chExt cx="3536762" cy="2921043"/>
              </a:xfrm>
            </p:grpSpPr>
            <p:sp>
              <p:nvSpPr>
                <p:cNvPr id="46" name="Kombinationstegning 80"/>
                <p:cNvSpPr/>
                <p:nvPr/>
              </p:nvSpPr>
              <p:spPr>
                <a:xfrm>
                  <a:off x="3425257" y="3931931"/>
                  <a:ext cx="929997" cy="549546"/>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7" name="Rektangel 81"/>
                <p:cNvSpPr>
                  <a:spLocks noChangeArrowheads="1"/>
                </p:cNvSpPr>
                <p:nvPr/>
              </p:nvSpPr>
              <p:spPr bwMode="auto">
                <a:xfrm>
                  <a:off x="818492" y="1560434"/>
                  <a:ext cx="2861089" cy="28604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8" name="Rektangel 82"/>
                <p:cNvSpPr>
                  <a:spLocks noChangeArrowheads="1"/>
                </p:cNvSpPr>
                <p:nvPr/>
              </p:nvSpPr>
              <p:spPr bwMode="auto">
                <a:xfrm>
                  <a:off x="952674" y="1694584"/>
                  <a:ext cx="2601381" cy="211613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sp>
            <p:nvSpPr>
              <p:cNvPr id="64" name="Rectangle 63"/>
              <p:cNvSpPr/>
              <p:nvPr/>
            </p:nvSpPr>
            <p:spPr>
              <a:xfrm>
                <a:off x="2123728"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12" name="Picture 111" descr="Report_image_21903.jpg"/>
            <p:cNvPicPr>
              <a:picLocks noChangeAspect="1"/>
            </p:cNvPicPr>
            <p:nvPr/>
          </p:nvPicPr>
          <p:blipFill>
            <a:blip r:embed="rId7" cstate="print"/>
            <a:srcRect b="33200"/>
            <a:stretch>
              <a:fillRect/>
            </a:stretch>
          </p:blipFill>
          <p:spPr>
            <a:xfrm>
              <a:off x="1547664" y="2708920"/>
              <a:ext cx="937114" cy="936104"/>
            </a:xfrm>
            <a:prstGeom prst="rect">
              <a:avLst/>
            </a:prstGeom>
          </p:spPr>
        </p:pic>
      </p:grpSp>
      <p:grpSp>
        <p:nvGrpSpPr>
          <p:cNvPr id="154" name="Group 153"/>
          <p:cNvGrpSpPr/>
          <p:nvPr/>
        </p:nvGrpSpPr>
        <p:grpSpPr>
          <a:xfrm>
            <a:off x="2712076" y="2582210"/>
            <a:ext cx="1486339" cy="1566870"/>
            <a:chOff x="2712076" y="2582210"/>
            <a:chExt cx="1486339" cy="1566870"/>
          </a:xfrm>
        </p:grpSpPr>
        <p:grpSp>
          <p:nvGrpSpPr>
            <p:cNvPr id="12" name="Group 89"/>
            <p:cNvGrpSpPr/>
            <p:nvPr/>
          </p:nvGrpSpPr>
          <p:grpSpPr>
            <a:xfrm>
              <a:off x="2712076" y="2582210"/>
              <a:ext cx="1486339" cy="1566870"/>
              <a:chOff x="3698856" y="2440554"/>
              <a:chExt cx="2065471" cy="1780534"/>
            </a:xfrm>
          </p:grpSpPr>
          <p:grpSp>
            <p:nvGrpSpPr>
              <p:cNvPr id="15" name="Gruppe 84"/>
              <p:cNvGrpSpPr>
                <a:grpSpLocks/>
              </p:cNvGrpSpPr>
              <p:nvPr/>
            </p:nvGrpSpPr>
            <p:grpSpPr bwMode="auto">
              <a:xfrm>
                <a:off x="3698856" y="2440554"/>
                <a:ext cx="2065471" cy="1780534"/>
                <a:chOff x="819140" y="1560434"/>
                <a:chExt cx="3536114" cy="2921043"/>
              </a:xfrm>
            </p:grpSpPr>
            <p:sp>
              <p:nvSpPr>
                <p:cNvPr id="42" name="Kombinationstegning 85"/>
                <p:cNvSpPr/>
                <p:nvPr/>
              </p:nvSpPr>
              <p:spPr>
                <a:xfrm>
                  <a:off x="3425257" y="3931931"/>
                  <a:ext cx="929997" cy="549546"/>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3" name="Rektangel 86"/>
                <p:cNvSpPr>
                  <a:spLocks noChangeArrowheads="1"/>
                </p:cNvSpPr>
                <p:nvPr/>
              </p:nvSpPr>
              <p:spPr bwMode="auto">
                <a:xfrm>
                  <a:off x="819140" y="1560434"/>
                  <a:ext cx="2861087" cy="28604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4" name="Rektangel 87"/>
                <p:cNvSpPr>
                  <a:spLocks noChangeArrowheads="1"/>
                </p:cNvSpPr>
                <p:nvPr/>
              </p:nvSpPr>
              <p:spPr bwMode="auto">
                <a:xfrm>
                  <a:off x="953320" y="1694584"/>
                  <a:ext cx="2601384" cy="211613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sp>
            <p:nvSpPr>
              <p:cNvPr id="65" name="Rectangle 64"/>
              <p:cNvSpPr/>
              <p:nvPr/>
            </p:nvSpPr>
            <p:spPr>
              <a:xfrm>
                <a:off x="3888072"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15" name="Picture 114" descr="images.jpg"/>
            <p:cNvPicPr>
              <a:picLocks noChangeAspect="1"/>
            </p:cNvPicPr>
            <p:nvPr/>
          </p:nvPicPr>
          <p:blipFill>
            <a:blip r:embed="rId8" cstate="print"/>
            <a:stretch>
              <a:fillRect/>
            </a:stretch>
          </p:blipFill>
          <p:spPr>
            <a:xfrm>
              <a:off x="2852365" y="2789485"/>
              <a:ext cx="927547" cy="927547"/>
            </a:xfrm>
            <a:prstGeom prst="rect">
              <a:avLst/>
            </a:prstGeom>
          </p:spPr>
        </p:pic>
      </p:grpSp>
      <p:grpSp>
        <p:nvGrpSpPr>
          <p:cNvPr id="155" name="Group 154"/>
          <p:cNvGrpSpPr/>
          <p:nvPr/>
        </p:nvGrpSpPr>
        <p:grpSpPr>
          <a:xfrm>
            <a:off x="3969260" y="2582210"/>
            <a:ext cx="1486793" cy="1566870"/>
            <a:chOff x="3969260" y="2582210"/>
            <a:chExt cx="1486793" cy="1566870"/>
          </a:xfrm>
        </p:grpSpPr>
        <p:grpSp>
          <p:nvGrpSpPr>
            <p:cNvPr id="18" name="Group 90"/>
            <p:cNvGrpSpPr/>
            <p:nvPr/>
          </p:nvGrpSpPr>
          <p:grpSpPr>
            <a:xfrm>
              <a:off x="3969260" y="2582210"/>
              <a:ext cx="1486793" cy="1566870"/>
              <a:chOff x="5445886" y="2440554"/>
              <a:chExt cx="2066103" cy="1780534"/>
            </a:xfrm>
          </p:grpSpPr>
          <p:grpSp>
            <p:nvGrpSpPr>
              <p:cNvPr id="19" name="Gruppe 89"/>
              <p:cNvGrpSpPr>
                <a:grpSpLocks/>
              </p:cNvGrpSpPr>
              <p:nvPr/>
            </p:nvGrpSpPr>
            <p:grpSpPr bwMode="auto">
              <a:xfrm>
                <a:off x="5445886" y="2440554"/>
                <a:ext cx="2066103" cy="1780534"/>
                <a:chOff x="818058" y="1560434"/>
                <a:chExt cx="3537196" cy="2921043"/>
              </a:xfrm>
            </p:grpSpPr>
            <p:sp>
              <p:nvSpPr>
                <p:cNvPr id="38" name="Kombinationstegning 90"/>
                <p:cNvSpPr/>
                <p:nvPr/>
              </p:nvSpPr>
              <p:spPr>
                <a:xfrm>
                  <a:off x="3425257" y="3931931"/>
                  <a:ext cx="929997" cy="549546"/>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9" name="Rektangel 91"/>
                <p:cNvSpPr>
                  <a:spLocks noChangeArrowheads="1"/>
                </p:cNvSpPr>
                <p:nvPr/>
              </p:nvSpPr>
              <p:spPr bwMode="auto">
                <a:xfrm>
                  <a:off x="818058" y="1560434"/>
                  <a:ext cx="2861089" cy="28604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0" name="Rektangel 92"/>
                <p:cNvSpPr>
                  <a:spLocks noChangeArrowheads="1"/>
                </p:cNvSpPr>
                <p:nvPr/>
              </p:nvSpPr>
              <p:spPr bwMode="auto">
                <a:xfrm>
                  <a:off x="952241" y="1694584"/>
                  <a:ext cx="2601381" cy="211613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sp>
            <p:nvSpPr>
              <p:cNvPr id="66" name="Rectangle 65"/>
              <p:cNvSpPr/>
              <p:nvPr/>
            </p:nvSpPr>
            <p:spPr>
              <a:xfrm>
                <a:off x="5616264"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27" name="Group 126"/>
            <p:cNvGrpSpPr/>
            <p:nvPr/>
          </p:nvGrpSpPr>
          <p:grpSpPr>
            <a:xfrm>
              <a:off x="4139950" y="2780928"/>
              <a:ext cx="864098" cy="792088"/>
              <a:chOff x="6156178" y="4653135"/>
              <a:chExt cx="1039965" cy="996777"/>
            </a:xfrm>
          </p:grpSpPr>
          <p:grpSp>
            <p:nvGrpSpPr>
              <p:cNvPr id="121" name="Group 13"/>
              <p:cNvGrpSpPr>
                <a:grpSpLocks/>
              </p:cNvGrpSpPr>
              <p:nvPr/>
            </p:nvGrpSpPr>
            <p:grpSpPr bwMode="auto">
              <a:xfrm>
                <a:off x="6156178" y="4653135"/>
                <a:ext cx="1039965" cy="996777"/>
                <a:chOff x="2500298" y="1928802"/>
                <a:chExt cx="2440022" cy="2440016"/>
              </a:xfrm>
            </p:grpSpPr>
            <p:grpSp>
              <p:nvGrpSpPr>
                <p:cNvPr id="122" name="Group 12"/>
                <p:cNvGrpSpPr>
                  <a:grpSpLocks/>
                </p:cNvGrpSpPr>
                <p:nvPr/>
              </p:nvGrpSpPr>
              <p:grpSpPr bwMode="auto">
                <a:xfrm>
                  <a:off x="2500298" y="1928802"/>
                  <a:ext cx="2440022" cy="2440016"/>
                  <a:chOff x="2500298" y="1928802"/>
                  <a:chExt cx="2440022" cy="2440016"/>
                </a:xfrm>
              </p:grpSpPr>
              <p:sp>
                <p:nvSpPr>
                  <p:cNvPr id="124" name="Oval 123"/>
                  <p:cNvSpPr>
                    <a:spLocks noChangeArrowheads="1"/>
                  </p:cNvSpPr>
                  <p:nvPr/>
                </p:nvSpPr>
                <p:spPr bwMode="auto">
                  <a:xfrm>
                    <a:off x="2500304" y="1928802"/>
                    <a:ext cx="2440016" cy="2440016"/>
                  </a:xfrm>
                  <a:prstGeom prst="ellipse">
                    <a:avLst/>
                  </a:prstGeom>
                  <a:gradFill rotWithShape="1">
                    <a:gsLst>
                      <a:gs pos="0">
                        <a:srgbClr val="262626"/>
                      </a:gs>
                      <a:gs pos="100000">
                        <a:srgbClr val="595959"/>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5" name="Freeform 10"/>
                  <p:cNvSpPr>
                    <a:spLocks noEditPoints="1"/>
                  </p:cNvSpPr>
                  <p:nvPr/>
                </p:nvSpPr>
                <p:spPr bwMode="auto">
                  <a:xfrm>
                    <a:off x="2500298" y="1928802"/>
                    <a:ext cx="2440016" cy="2407191"/>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rotWithShape="1">
                    <a:gsLst>
                      <a:gs pos="0">
                        <a:srgbClr val="C0FF4D"/>
                      </a:gs>
                      <a:gs pos="57001">
                        <a:srgbClr val="A1D129"/>
                      </a:gs>
                      <a:gs pos="100000">
                        <a:srgbClr val="A1D129"/>
                      </a:gs>
                    </a:gsLst>
                    <a:lin ang="5400000" scaled="1"/>
                  </a:gradFill>
                  <a:ln w="9525">
                    <a:noFill/>
                    <a:miter lim="800000"/>
                    <a:headEnd/>
                    <a:tailEnd/>
                  </a:ln>
                </p:spPr>
                <p:txBody>
                  <a:bodyPr anchor="ctr"/>
                  <a:lstStyle/>
                  <a:p>
                    <a:endParaRPr lang="en-IN" dirty="0"/>
                  </a:p>
                </p:txBody>
              </p:sp>
            </p:grpSp>
            <p:sp>
              <p:nvSpPr>
                <p:cNvPr id="123" name="Ellipse 45"/>
                <p:cNvSpPr>
                  <a:spLocks noChangeArrowheads="1"/>
                </p:cNvSpPr>
                <p:nvPr/>
              </p:nvSpPr>
              <p:spPr bwMode="auto">
                <a:xfrm rot="21374326" flipH="1">
                  <a:off x="2714394" y="1962182"/>
                  <a:ext cx="1997697" cy="1633887"/>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65" charset="0"/>
                  </a:endParaRPr>
                </a:p>
              </p:txBody>
            </p:sp>
          </p:grpSp>
          <p:pic>
            <p:nvPicPr>
              <p:cNvPr id="126" name="Picture 125" descr="No1.jpg"/>
              <p:cNvPicPr>
                <a:picLocks noChangeAspect="1"/>
              </p:cNvPicPr>
              <p:nvPr/>
            </p:nvPicPr>
            <p:blipFill>
              <a:blip r:embed="rId9" cstate="print">
                <a:clrChange>
                  <a:clrFrom>
                    <a:srgbClr val="FFFFFF"/>
                  </a:clrFrom>
                  <a:clrTo>
                    <a:srgbClr val="FFFFFF">
                      <a:alpha val="0"/>
                    </a:srgbClr>
                  </a:clrTo>
                </a:clrChange>
                <a:duotone>
                  <a:schemeClr val="bg2">
                    <a:shade val="45000"/>
                    <a:satMod val="135000"/>
                  </a:schemeClr>
                  <a:prstClr val="white"/>
                </a:duotone>
                <a:lum bright="20000"/>
              </a:blip>
              <a:stretch>
                <a:fillRect/>
              </a:stretch>
            </p:blipFill>
            <p:spPr>
              <a:xfrm>
                <a:off x="6540267" y="4924983"/>
                <a:ext cx="309222" cy="422282"/>
              </a:xfrm>
              <a:prstGeom prst="rect">
                <a:avLst/>
              </a:prstGeom>
            </p:spPr>
          </p:pic>
        </p:grpSp>
      </p:grpSp>
      <p:grpSp>
        <p:nvGrpSpPr>
          <p:cNvPr id="156" name="Group 155"/>
          <p:cNvGrpSpPr/>
          <p:nvPr/>
        </p:nvGrpSpPr>
        <p:grpSpPr>
          <a:xfrm>
            <a:off x="5243342" y="2564904"/>
            <a:ext cx="1202605" cy="1534372"/>
            <a:chOff x="5243342" y="2564904"/>
            <a:chExt cx="1202605" cy="1534372"/>
          </a:xfrm>
        </p:grpSpPr>
        <p:grpSp>
          <p:nvGrpSpPr>
            <p:cNvPr id="16" name="Group 75"/>
            <p:cNvGrpSpPr/>
            <p:nvPr/>
          </p:nvGrpSpPr>
          <p:grpSpPr>
            <a:xfrm>
              <a:off x="5243342" y="2564904"/>
              <a:ext cx="1202605" cy="1534372"/>
              <a:chOff x="7216396" y="2420888"/>
              <a:chExt cx="1671184" cy="1743605"/>
            </a:xfrm>
          </p:grpSpPr>
          <p:sp>
            <p:nvSpPr>
              <p:cNvPr id="55" name="Rektangel 91"/>
              <p:cNvSpPr>
                <a:spLocks noChangeArrowheads="1"/>
              </p:cNvSpPr>
              <p:nvPr/>
            </p:nvSpPr>
            <p:spPr bwMode="auto">
              <a:xfrm>
                <a:off x="7216396" y="2420888"/>
                <a:ext cx="1671184" cy="1743605"/>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56" name="Rektangel 92"/>
              <p:cNvSpPr>
                <a:spLocks noChangeArrowheads="1"/>
              </p:cNvSpPr>
              <p:nvPr/>
            </p:nvSpPr>
            <p:spPr bwMode="auto">
              <a:xfrm>
                <a:off x="7294774" y="2502660"/>
                <a:ext cx="1519487" cy="1289901"/>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sp>
            <p:nvSpPr>
              <p:cNvPr id="67" name="Rectangle 66"/>
              <p:cNvSpPr/>
              <p:nvPr/>
            </p:nvSpPr>
            <p:spPr>
              <a:xfrm>
                <a:off x="7416464"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29" name="Group 128"/>
            <p:cNvGrpSpPr/>
            <p:nvPr/>
          </p:nvGrpSpPr>
          <p:grpSpPr>
            <a:xfrm>
              <a:off x="5292080" y="2636912"/>
              <a:ext cx="1152128" cy="1073161"/>
              <a:chOff x="3995936" y="2653163"/>
              <a:chExt cx="1152128" cy="1073161"/>
            </a:xfrm>
          </p:grpSpPr>
          <p:pic>
            <p:nvPicPr>
              <p:cNvPr id="118" name="Picture 117" descr="iStock_000010776716XSmall.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3995936" y="2653163"/>
                <a:ext cx="864096" cy="617513"/>
              </a:xfrm>
              <a:prstGeom prst="rect">
                <a:avLst/>
              </a:prstGeom>
            </p:spPr>
          </p:pic>
          <p:pic>
            <p:nvPicPr>
              <p:cNvPr id="1026" name="Picture 2"/>
              <p:cNvPicPr>
                <a:picLocks noChangeAspect="1" noChangeArrowheads="1"/>
              </p:cNvPicPr>
              <p:nvPr/>
            </p:nvPicPr>
            <p:blipFill>
              <a:blip r:embed="rId11" cstate="print"/>
              <a:srcRect/>
              <a:stretch>
                <a:fillRect/>
              </a:stretch>
            </p:blipFill>
            <p:spPr bwMode="auto">
              <a:xfrm>
                <a:off x="4139953" y="3212976"/>
                <a:ext cx="864096" cy="162539"/>
              </a:xfrm>
              <a:prstGeom prst="rect">
                <a:avLst/>
              </a:prstGeom>
              <a:noFill/>
              <a:ln w="9525">
                <a:noFill/>
                <a:miter lim="800000"/>
                <a:headEnd/>
                <a:tailEnd/>
              </a:ln>
            </p:spPr>
          </p:pic>
          <p:sp>
            <p:nvSpPr>
              <p:cNvPr id="120" name="TextBox 119"/>
              <p:cNvSpPr txBox="1"/>
              <p:nvPr/>
            </p:nvSpPr>
            <p:spPr>
              <a:xfrm>
                <a:off x="3995936" y="3356992"/>
                <a:ext cx="1152128" cy="369332"/>
              </a:xfrm>
              <a:prstGeom prst="rect">
                <a:avLst/>
              </a:prstGeom>
              <a:noFill/>
            </p:spPr>
            <p:txBody>
              <a:bodyPr wrap="square" rtlCol="0">
                <a:spAutoFit/>
              </a:bodyPr>
              <a:lstStyle/>
              <a:p>
                <a:r>
                  <a:rPr lang="en-US" b="1" dirty="0" smtClean="0">
                    <a:solidFill>
                      <a:srgbClr val="1F497D"/>
                    </a:solidFill>
                    <a:latin typeface="Rage Italic" pitchFamily="66" charset="0"/>
                  </a:rPr>
                  <a:t>Technology</a:t>
                </a:r>
                <a:endParaRPr lang="en-IN" b="1" dirty="0">
                  <a:solidFill>
                    <a:srgbClr val="1F497D"/>
                  </a:solidFill>
                  <a:latin typeface="Rage Italic" pitchFamily="66" charset="0"/>
                </a:endParaRPr>
              </a:p>
            </p:txBody>
          </p:sp>
        </p:grpSp>
      </p:grpSp>
      <p:grpSp>
        <p:nvGrpSpPr>
          <p:cNvPr id="157" name="Group 156"/>
          <p:cNvGrpSpPr/>
          <p:nvPr/>
        </p:nvGrpSpPr>
        <p:grpSpPr>
          <a:xfrm>
            <a:off x="6508334" y="2582210"/>
            <a:ext cx="1486793" cy="1566870"/>
            <a:chOff x="6508334" y="2582210"/>
            <a:chExt cx="1486793" cy="1566870"/>
          </a:xfrm>
        </p:grpSpPr>
        <p:grpSp>
          <p:nvGrpSpPr>
            <p:cNvPr id="92" name="Group 90"/>
            <p:cNvGrpSpPr/>
            <p:nvPr/>
          </p:nvGrpSpPr>
          <p:grpSpPr>
            <a:xfrm>
              <a:off x="6508334" y="2582210"/>
              <a:ext cx="1486793" cy="1566870"/>
              <a:chOff x="5445886" y="2440554"/>
              <a:chExt cx="2066103" cy="1780534"/>
            </a:xfrm>
          </p:grpSpPr>
          <p:grpSp>
            <p:nvGrpSpPr>
              <p:cNvPr id="94" name="Gruppe 89"/>
              <p:cNvGrpSpPr>
                <a:grpSpLocks/>
              </p:cNvGrpSpPr>
              <p:nvPr/>
            </p:nvGrpSpPr>
            <p:grpSpPr bwMode="auto">
              <a:xfrm>
                <a:off x="5445886" y="2440554"/>
                <a:ext cx="2066103" cy="1780534"/>
                <a:chOff x="818058" y="1560434"/>
                <a:chExt cx="3537196" cy="2921043"/>
              </a:xfrm>
            </p:grpSpPr>
            <p:sp>
              <p:nvSpPr>
                <p:cNvPr id="99" name="Kombinationstegning 90"/>
                <p:cNvSpPr/>
                <p:nvPr/>
              </p:nvSpPr>
              <p:spPr>
                <a:xfrm>
                  <a:off x="3425257" y="3931931"/>
                  <a:ext cx="929997" cy="549546"/>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0" name="Rektangel 91"/>
                <p:cNvSpPr>
                  <a:spLocks noChangeArrowheads="1"/>
                </p:cNvSpPr>
                <p:nvPr/>
              </p:nvSpPr>
              <p:spPr bwMode="auto">
                <a:xfrm>
                  <a:off x="818058" y="1560434"/>
                  <a:ext cx="2861089" cy="28604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1" name="Rektangel 92"/>
                <p:cNvSpPr>
                  <a:spLocks noChangeArrowheads="1"/>
                </p:cNvSpPr>
                <p:nvPr/>
              </p:nvSpPr>
              <p:spPr bwMode="auto">
                <a:xfrm>
                  <a:off x="952241" y="1694584"/>
                  <a:ext cx="2601381" cy="211613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sp>
            <p:nvSpPr>
              <p:cNvPr id="95" name="Rectangle 94"/>
              <p:cNvSpPr/>
              <p:nvPr/>
            </p:nvSpPr>
            <p:spPr>
              <a:xfrm>
                <a:off x="5616264"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027" name="Picture 3"/>
            <p:cNvPicPr>
              <a:picLocks noChangeAspect="1" noChangeArrowheads="1"/>
            </p:cNvPicPr>
            <p:nvPr/>
          </p:nvPicPr>
          <p:blipFill>
            <a:blip r:embed="rId12" cstate="print"/>
            <a:srcRect l="5579" t="6931" r="6417" b="16632"/>
            <a:stretch>
              <a:fillRect/>
            </a:stretch>
          </p:blipFill>
          <p:spPr bwMode="auto">
            <a:xfrm>
              <a:off x="6664179" y="2852937"/>
              <a:ext cx="932157" cy="648071"/>
            </a:xfrm>
            <a:prstGeom prst="rect">
              <a:avLst/>
            </a:prstGeom>
            <a:noFill/>
            <a:ln w="9525">
              <a:noFill/>
              <a:miter lim="800000"/>
              <a:headEnd/>
              <a:tailEnd/>
            </a:ln>
          </p:spPr>
        </p:pic>
      </p:grpSp>
      <p:grpSp>
        <p:nvGrpSpPr>
          <p:cNvPr id="158" name="Group 157"/>
          <p:cNvGrpSpPr/>
          <p:nvPr/>
        </p:nvGrpSpPr>
        <p:grpSpPr>
          <a:xfrm>
            <a:off x="7782416" y="2564904"/>
            <a:ext cx="1202605" cy="1534372"/>
            <a:chOff x="7782416" y="2564904"/>
            <a:chExt cx="1202605" cy="1534372"/>
          </a:xfrm>
        </p:grpSpPr>
        <p:grpSp>
          <p:nvGrpSpPr>
            <p:cNvPr id="73" name="Group 75"/>
            <p:cNvGrpSpPr/>
            <p:nvPr/>
          </p:nvGrpSpPr>
          <p:grpSpPr>
            <a:xfrm>
              <a:off x="7782416" y="2564904"/>
              <a:ext cx="1202605" cy="1534372"/>
              <a:chOff x="7216396" y="2420888"/>
              <a:chExt cx="1671184" cy="1743605"/>
            </a:xfrm>
          </p:grpSpPr>
          <p:sp>
            <p:nvSpPr>
              <p:cNvPr id="75" name="Rektangel 91"/>
              <p:cNvSpPr>
                <a:spLocks noChangeArrowheads="1"/>
              </p:cNvSpPr>
              <p:nvPr/>
            </p:nvSpPr>
            <p:spPr bwMode="auto">
              <a:xfrm>
                <a:off x="7216396" y="2420888"/>
                <a:ext cx="1671184" cy="1743605"/>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76" name="Rektangel 92"/>
              <p:cNvSpPr>
                <a:spLocks noChangeArrowheads="1"/>
              </p:cNvSpPr>
              <p:nvPr/>
            </p:nvSpPr>
            <p:spPr bwMode="auto">
              <a:xfrm>
                <a:off x="7294774" y="2502660"/>
                <a:ext cx="1519487" cy="1289901"/>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sp>
            <p:nvSpPr>
              <p:cNvPr id="77" name="Rectangle 76"/>
              <p:cNvSpPr/>
              <p:nvPr/>
            </p:nvSpPr>
            <p:spPr>
              <a:xfrm>
                <a:off x="7416464" y="2601032"/>
                <a:ext cx="1332000" cy="11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7" name="Group 136"/>
            <p:cNvGrpSpPr/>
            <p:nvPr/>
          </p:nvGrpSpPr>
          <p:grpSpPr>
            <a:xfrm>
              <a:off x="7956376" y="2780928"/>
              <a:ext cx="936104" cy="864096"/>
              <a:chOff x="3771900" y="2662237"/>
              <a:chExt cx="1600200" cy="1533525"/>
            </a:xfrm>
          </p:grpSpPr>
          <p:pic>
            <p:nvPicPr>
              <p:cNvPr id="134" name="Picture 133" descr="3247645-human-head-of-grey-color-object-over-white.jpg"/>
              <p:cNvPicPr>
                <a:picLocks noChangeAspect="1"/>
              </p:cNvPicPr>
              <p:nvPr/>
            </p:nvPicPr>
            <p:blipFill>
              <a:blip r:embed="rId13" cstate="print"/>
              <a:stretch>
                <a:fillRect/>
              </a:stretch>
            </p:blipFill>
            <p:spPr>
              <a:xfrm>
                <a:off x="3771900" y="2662237"/>
                <a:ext cx="1600200" cy="1533525"/>
              </a:xfrm>
              <a:prstGeom prst="rect">
                <a:avLst/>
              </a:prstGeom>
            </p:spPr>
          </p:pic>
          <p:pic>
            <p:nvPicPr>
              <p:cNvPr id="136" name="Picture 135" descr="3d-red-heart.png"/>
              <p:cNvPicPr>
                <a:picLocks noChangeAspect="1"/>
              </p:cNvPicPr>
              <p:nvPr/>
            </p:nvPicPr>
            <p:blipFill>
              <a:blip r:embed="rId14" cstate="print"/>
              <a:stretch>
                <a:fillRect/>
              </a:stretch>
            </p:blipFill>
            <p:spPr>
              <a:xfrm>
                <a:off x="4139952" y="2852937"/>
                <a:ext cx="493456" cy="432048"/>
              </a:xfrm>
              <a:prstGeom prst="rect">
                <a:avLst/>
              </a:prstGeom>
            </p:spPr>
          </p:pic>
        </p:grpSp>
      </p:grpSp>
      <p:cxnSp>
        <p:nvCxnSpPr>
          <p:cNvPr id="104" name="Straight Connector 103"/>
          <p:cNvCxnSpPr>
            <a:cxnSpLocks noChangeShapeType="1"/>
          </p:cNvCxnSpPr>
          <p:nvPr/>
        </p:nvCxnSpPr>
        <p:spPr bwMode="auto">
          <a:xfrm>
            <a:off x="755576" y="3969120"/>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5" name="Straight Connector 104"/>
          <p:cNvCxnSpPr>
            <a:cxnSpLocks noChangeShapeType="1"/>
          </p:cNvCxnSpPr>
          <p:nvPr/>
        </p:nvCxnSpPr>
        <p:spPr bwMode="auto">
          <a:xfrm>
            <a:off x="3269506" y="3969120"/>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6" name="Straight Connector 105"/>
          <p:cNvCxnSpPr>
            <a:cxnSpLocks noChangeShapeType="1"/>
          </p:cNvCxnSpPr>
          <p:nvPr/>
        </p:nvCxnSpPr>
        <p:spPr bwMode="auto">
          <a:xfrm>
            <a:off x="5861794" y="3969120"/>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7" name="Straight Connector 106"/>
          <p:cNvCxnSpPr>
            <a:cxnSpLocks noChangeShapeType="1"/>
          </p:cNvCxnSpPr>
          <p:nvPr/>
        </p:nvCxnSpPr>
        <p:spPr bwMode="auto">
          <a:xfrm>
            <a:off x="8460432" y="3969120"/>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8" name="Straight Connector 107"/>
          <p:cNvCxnSpPr>
            <a:cxnSpLocks noChangeShapeType="1"/>
          </p:cNvCxnSpPr>
          <p:nvPr/>
        </p:nvCxnSpPr>
        <p:spPr bwMode="auto">
          <a:xfrm flipV="1">
            <a:off x="2051720" y="2024904"/>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9" name="Straight Connector 108"/>
          <p:cNvCxnSpPr>
            <a:cxnSpLocks noChangeShapeType="1"/>
          </p:cNvCxnSpPr>
          <p:nvPr/>
        </p:nvCxnSpPr>
        <p:spPr bwMode="auto">
          <a:xfrm flipV="1">
            <a:off x="4565650" y="2060848"/>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0" name="Straight Connector 109"/>
          <p:cNvCxnSpPr>
            <a:cxnSpLocks noChangeShapeType="1"/>
          </p:cNvCxnSpPr>
          <p:nvPr/>
        </p:nvCxnSpPr>
        <p:spPr bwMode="auto">
          <a:xfrm flipV="1">
            <a:off x="7164288" y="2024904"/>
            <a:ext cx="6350" cy="54000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88" name="Picture 8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89" name="Picture 88">
            <a:hlinkClick r:id="" action="ppaction://hlinkshowjump?jump=nextslide"/>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90" name="Picture 89">
            <a:hlinkClick r:id="" action="ppaction://hlinkshowjump?jump=previousslide"/>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152"/>
                                        </p:tgtEl>
                                      </p:cBhvr>
                                      <p:by x="130000" y="130000"/>
                                    </p:animScale>
                                  </p:childTnLst>
                                </p:cTn>
                              </p:par>
                            </p:childTnLst>
                          </p:cTn>
                        </p:par>
                        <p:par>
                          <p:cTn id="7" fill="hold">
                            <p:stCondLst>
                              <p:cond delay="500"/>
                            </p:stCondLst>
                            <p:childTnLst>
                              <p:par>
                                <p:cTn id="8" presetID="6" presetClass="emph" presetSubtype="0" fill="hold" nodeType="afterEffect">
                                  <p:stCondLst>
                                    <p:cond delay="3000"/>
                                  </p:stCondLst>
                                  <p:childTnLst>
                                    <p:animScale>
                                      <p:cBhvr>
                                        <p:cTn id="9" dur="500" fill="hold"/>
                                        <p:tgtEl>
                                          <p:spTgt spid="153"/>
                                        </p:tgtEl>
                                      </p:cBhvr>
                                      <p:by x="130000" y="130000"/>
                                    </p:animScale>
                                  </p:childTnLst>
                                </p:cTn>
                              </p:par>
                            </p:childTnLst>
                          </p:cTn>
                        </p:par>
                        <p:par>
                          <p:cTn id="10" fill="hold">
                            <p:stCondLst>
                              <p:cond delay="4000"/>
                            </p:stCondLst>
                            <p:childTnLst>
                              <p:par>
                                <p:cTn id="11" presetID="6" presetClass="emph" presetSubtype="0" fill="hold" nodeType="afterEffect">
                                  <p:stCondLst>
                                    <p:cond delay="3000"/>
                                  </p:stCondLst>
                                  <p:childTnLst>
                                    <p:animScale>
                                      <p:cBhvr>
                                        <p:cTn id="12" dur="500" fill="hold"/>
                                        <p:tgtEl>
                                          <p:spTgt spid="154"/>
                                        </p:tgtEl>
                                      </p:cBhvr>
                                      <p:by x="130000" y="130000"/>
                                    </p:animScale>
                                  </p:childTnLst>
                                </p:cTn>
                              </p:par>
                            </p:childTnLst>
                          </p:cTn>
                        </p:par>
                        <p:par>
                          <p:cTn id="13" fill="hold">
                            <p:stCondLst>
                              <p:cond delay="7500"/>
                            </p:stCondLst>
                            <p:childTnLst>
                              <p:par>
                                <p:cTn id="14" presetID="6" presetClass="emph" presetSubtype="0" fill="hold" nodeType="afterEffect">
                                  <p:stCondLst>
                                    <p:cond delay="3000"/>
                                  </p:stCondLst>
                                  <p:childTnLst>
                                    <p:animScale>
                                      <p:cBhvr>
                                        <p:cTn id="15" dur="500" fill="hold"/>
                                        <p:tgtEl>
                                          <p:spTgt spid="155"/>
                                        </p:tgtEl>
                                      </p:cBhvr>
                                      <p:by x="130000" y="130000"/>
                                    </p:animScale>
                                  </p:childTnLst>
                                </p:cTn>
                              </p:par>
                            </p:childTnLst>
                          </p:cTn>
                        </p:par>
                        <p:par>
                          <p:cTn id="16" fill="hold">
                            <p:stCondLst>
                              <p:cond delay="11000"/>
                            </p:stCondLst>
                            <p:childTnLst>
                              <p:par>
                                <p:cTn id="17" presetID="6" presetClass="emph" presetSubtype="0" fill="hold" nodeType="afterEffect">
                                  <p:stCondLst>
                                    <p:cond delay="3000"/>
                                  </p:stCondLst>
                                  <p:childTnLst>
                                    <p:animScale>
                                      <p:cBhvr>
                                        <p:cTn id="18" dur="500" fill="hold"/>
                                        <p:tgtEl>
                                          <p:spTgt spid="156"/>
                                        </p:tgtEl>
                                      </p:cBhvr>
                                      <p:by x="130000" y="130000"/>
                                    </p:animScale>
                                  </p:childTnLst>
                                </p:cTn>
                              </p:par>
                            </p:childTnLst>
                          </p:cTn>
                        </p:par>
                        <p:par>
                          <p:cTn id="19" fill="hold">
                            <p:stCondLst>
                              <p:cond delay="14500"/>
                            </p:stCondLst>
                            <p:childTnLst>
                              <p:par>
                                <p:cTn id="20" presetID="6" presetClass="emph" presetSubtype="0" fill="hold" nodeType="afterEffect">
                                  <p:stCondLst>
                                    <p:cond delay="3000"/>
                                  </p:stCondLst>
                                  <p:childTnLst>
                                    <p:animScale>
                                      <p:cBhvr>
                                        <p:cTn id="21" dur="500" fill="hold"/>
                                        <p:tgtEl>
                                          <p:spTgt spid="157"/>
                                        </p:tgtEl>
                                      </p:cBhvr>
                                      <p:by x="130000" y="130000"/>
                                    </p:animScale>
                                  </p:childTnLst>
                                </p:cTn>
                              </p:par>
                            </p:childTnLst>
                          </p:cTn>
                        </p:par>
                        <p:par>
                          <p:cTn id="22" fill="hold">
                            <p:stCondLst>
                              <p:cond delay="18000"/>
                            </p:stCondLst>
                            <p:childTnLst>
                              <p:par>
                                <p:cTn id="23" presetID="6" presetClass="emph" presetSubtype="0" fill="hold" nodeType="afterEffect">
                                  <p:stCondLst>
                                    <p:cond delay="3000"/>
                                  </p:stCondLst>
                                  <p:childTnLst>
                                    <p:animScale>
                                      <p:cBhvr>
                                        <p:cTn id="24" dur="500" fill="hold"/>
                                        <p:tgtEl>
                                          <p:spTgt spid="158"/>
                                        </p:tgtEl>
                                      </p:cBhvr>
                                      <p:by x="130000" y="130000"/>
                                    </p:animScale>
                                  </p:childTnLst>
                                </p:cTn>
                              </p:par>
                            </p:childTnLst>
                          </p:cTn>
                        </p:par>
                        <p:par>
                          <p:cTn id="25" fill="hold">
                            <p:stCondLst>
                              <p:cond delay="21500"/>
                            </p:stCondLst>
                            <p:childTnLst>
                              <p:par>
                                <p:cTn id="26" presetID="10" presetClass="entr" presetSubtype="0" fill="hold" nodeType="afterEffect">
                                  <p:stCondLst>
                                    <p:cond delay="50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116632"/>
            <a:ext cx="5256584" cy="707886"/>
          </a:xfrm>
          <a:prstGeom prst="rect">
            <a:avLst/>
          </a:prstGeom>
          <a:noFill/>
        </p:spPr>
        <p:txBody>
          <a:bodyPr wrap="square" rtlCol="0">
            <a:spAutoFit/>
          </a:bodyPr>
          <a:lstStyle/>
          <a:p>
            <a:r>
              <a:rPr lang="en-US" sz="4000" dirty="0" smtClean="0">
                <a:latin typeface="Garamond" pitchFamily="18" charset="0"/>
              </a:rPr>
              <a:t>What is a Brand?</a:t>
            </a:r>
            <a:endParaRPr lang="en-IN" sz="4000" dirty="0">
              <a:latin typeface="Garamond" pitchFamily="18" charset="0"/>
            </a:endParaRPr>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2" name="Rectangle 41"/>
          <p:cNvSpPr/>
          <p:nvPr/>
        </p:nvSpPr>
        <p:spPr>
          <a:xfrm>
            <a:off x="1043976" y="1124744"/>
            <a:ext cx="7884000" cy="4680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3" name="Picture 42" descr="nokia-n95-8gb-4.jpg"/>
          <p:cNvPicPr>
            <a:picLocks noChangeAspect="1"/>
          </p:cNvPicPr>
          <p:nvPr/>
        </p:nvPicPr>
        <p:blipFill>
          <a:blip r:embed="rId5" cstate="print"/>
          <a:srcRect l="22462" r="22989"/>
          <a:stretch>
            <a:fillRect/>
          </a:stretch>
        </p:blipFill>
        <p:spPr>
          <a:xfrm>
            <a:off x="6546804" y="1917072"/>
            <a:ext cx="1728192" cy="3168112"/>
          </a:xfrm>
          <a:prstGeom prst="rect">
            <a:avLst/>
          </a:prstGeom>
        </p:spPr>
      </p:pic>
      <p:sp>
        <p:nvSpPr>
          <p:cNvPr id="44" name="TextBox 38"/>
          <p:cNvSpPr txBox="1">
            <a:spLocks noChangeArrowheads="1"/>
          </p:cNvSpPr>
          <p:nvPr/>
        </p:nvSpPr>
        <p:spPr bwMode="auto">
          <a:xfrm>
            <a:off x="1115616" y="1186299"/>
            <a:ext cx="4752528" cy="369332"/>
          </a:xfrm>
          <a:prstGeom prst="rect">
            <a:avLst/>
          </a:prstGeom>
          <a:noFill/>
          <a:ln w="9525">
            <a:noFill/>
            <a:miter lim="800000"/>
            <a:headEnd/>
            <a:tailEnd/>
          </a:ln>
        </p:spPr>
        <p:txBody>
          <a:bodyPr wrap="square">
            <a:spAutoFit/>
          </a:bodyPr>
          <a:lstStyle/>
          <a:p>
            <a:r>
              <a:rPr lang="en-IN" sz="1400" dirty="0" smtClean="0">
                <a:cs typeface="Arial" pitchFamily="34" charset="0"/>
              </a:rPr>
              <a:t>Nokia brand promises </a:t>
            </a:r>
            <a:r>
              <a:rPr lang="en-IN" b="1" dirty="0" smtClean="0">
                <a:solidFill>
                  <a:schemeClr val="tx2"/>
                </a:solidFill>
                <a:cs typeface="Arial" pitchFamily="34" charset="0"/>
              </a:rPr>
              <a:t>‘trust’ </a:t>
            </a:r>
            <a:r>
              <a:rPr lang="en-IN" sz="1400" dirty="0" smtClean="0">
                <a:cs typeface="Arial" pitchFamily="34" charset="0"/>
              </a:rPr>
              <a:t>and </a:t>
            </a:r>
            <a:r>
              <a:rPr lang="en-IN" b="1" dirty="0" smtClean="0">
                <a:solidFill>
                  <a:schemeClr val="tx2"/>
                </a:solidFill>
                <a:cs typeface="Arial" pitchFamily="34" charset="0"/>
              </a:rPr>
              <a:t>‘strong technology’ </a:t>
            </a:r>
            <a:endParaRPr lang="en-US" b="1" dirty="0">
              <a:solidFill>
                <a:schemeClr val="tx2"/>
              </a:solidFill>
              <a:cs typeface="Arial" pitchFamily="34" charset="0"/>
            </a:endParaRPr>
          </a:p>
        </p:txBody>
      </p:sp>
      <p:sp>
        <p:nvSpPr>
          <p:cNvPr id="45" name="TextBox 38"/>
          <p:cNvSpPr txBox="1">
            <a:spLocks noChangeArrowheads="1"/>
          </p:cNvSpPr>
          <p:nvPr/>
        </p:nvSpPr>
        <p:spPr bwMode="auto">
          <a:xfrm>
            <a:off x="1115616" y="1618347"/>
            <a:ext cx="4608512" cy="584775"/>
          </a:xfrm>
          <a:prstGeom prst="rect">
            <a:avLst/>
          </a:prstGeom>
          <a:noFill/>
          <a:ln w="9525">
            <a:noFill/>
            <a:miter lim="800000"/>
            <a:headEnd/>
            <a:tailEnd/>
          </a:ln>
        </p:spPr>
        <p:txBody>
          <a:bodyPr wrap="square">
            <a:spAutoFit/>
          </a:bodyPr>
          <a:lstStyle/>
          <a:p>
            <a:r>
              <a:rPr lang="en-IN" sz="1400" dirty="0" smtClean="0"/>
              <a:t>The popular Starbucks has earned its brand image from the </a:t>
            </a:r>
            <a:r>
              <a:rPr lang="en-IN" b="1" dirty="0" smtClean="0">
                <a:solidFill>
                  <a:schemeClr val="tx2"/>
                </a:solidFill>
              </a:rPr>
              <a:t>opinions of its customers</a:t>
            </a:r>
            <a:r>
              <a:rPr lang="en-IN" dirty="0" smtClean="0"/>
              <a:t>. </a:t>
            </a:r>
            <a:endParaRPr lang="en-US" sz="1400" b="1" dirty="0">
              <a:solidFill>
                <a:schemeClr val="tx2"/>
              </a:solidFill>
            </a:endParaRPr>
          </a:p>
        </p:txBody>
      </p:sp>
      <p:grpSp>
        <p:nvGrpSpPr>
          <p:cNvPr id="46" name="Group 45"/>
          <p:cNvGrpSpPr/>
          <p:nvPr/>
        </p:nvGrpSpPr>
        <p:grpSpPr>
          <a:xfrm>
            <a:off x="1043608" y="5549706"/>
            <a:ext cx="1358975" cy="543590"/>
            <a:chOff x="1154" y="60128"/>
            <a:chExt cx="1358975" cy="543590"/>
          </a:xfrm>
          <a:scene3d>
            <a:camera prst="orthographicFront">
              <a:rot lat="0" lon="0" rev="0"/>
            </a:camera>
            <a:lightRig rig="contrasting" dir="t">
              <a:rot lat="0" lon="0" rev="1200000"/>
            </a:lightRig>
          </a:scene3d>
        </p:grpSpPr>
        <p:sp>
          <p:nvSpPr>
            <p:cNvPr id="47" name="Pentagon 46"/>
            <p:cNvSpPr/>
            <p:nvPr/>
          </p:nvSpPr>
          <p:spPr>
            <a:xfrm>
              <a:off x="1154" y="60128"/>
              <a:ext cx="1358975" cy="543590"/>
            </a:xfrm>
            <a:prstGeom prst="homePlate">
              <a:avLst/>
            </a:prstGeom>
            <a:solidFill>
              <a:schemeClr val="tx2"/>
            </a:solidFill>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48" name="Pentagon 4"/>
            <p:cNvSpPr/>
            <p:nvPr/>
          </p:nvSpPr>
          <p:spPr>
            <a:xfrm>
              <a:off x="1154" y="60128"/>
              <a:ext cx="1223077" cy="5435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IN" sz="2800" kern="1200" dirty="0"/>
            </a:p>
          </p:txBody>
        </p:sp>
      </p:grpSp>
      <p:grpSp>
        <p:nvGrpSpPr>
          <p:cNvPr id="54" name="Group 53"/>
          <p:cNvGrpSpPr/>
          <p:nvPr/>
        </p:nvGrpSpPr>
        <p:grpSpPr>
          <a:xfrm>
            <a:off x="2123728" y="5547189"/>
            <a:ext cx="1365268" cy="546107"/>
            <a:chOff x="1093375" y="1758946"/>
            <a:chExt cx="1365268" cy="546107"/>
          </a:xfrm>
          <a:solidFill>
            <a:schemeClr val="tx1">
              <a:lumMod val="75000"/>
              <a:lumOff val="25000"/>
            </a:schemeClr>
          </a:solidFill>
          <a:scene3d>
            <a:camera prst="orthographicFront">
              <a:rot lat="0" lon="0" rev="0"/>
            </a:camera>
            <a:lightRig rig="contrasting" dir="t">
              <a:rot lat="0" lon="0" rev="1200000"/>
            </a:lightRig>
          </a:scene3d>
        </p:grpSpPr>
        <p:sp>
          <p:nvSpPr>
            <p:cNvPr id="55" name="Chevron 54"/>
            <p:cNvSpPr/>
            <p:nvPr/>
          </p:nvSpPr>
          <p:spPr>
            <a:xfrm>
              <a:off x="1093375" y="1758946"/>
              <a:ext cx="1365268" cy="546107"/>
            </a:xfrm>
            <a:prstGeom prst="chevron">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56" name="Chevron 4"/>
            <p:cNvSpPr/>
            <p:nvPr/>
          </p:nvSpPr>
          <p:spPr>
            <a:xfrm>
              <a:off x="1366429" y="1758946"/>
              <a:ext cx="819161" cy="54610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endParaRPr lang="en-IN" sz="2800" kern="1200" dirty="0"/>
            </a:p>
          </p:txBody>
        </p:sp>
      </p:grpSp>
      <p:pic>
        <p:nvPicPr>
          <p:cNvPr id="57" name="Picture 56" descr="TestimonialsIcon.jpg"/>
          <p:cNvPicPr>
            <a:picLocks noChangeAspect="1"/>
          </p:cNvPicPr>
          <p:nvPr/>
        </p:nvPicPr>
        <p:blipFill>
          <a:blip r:embed="rId6" cstate="print"/>
          <a:stretch>
            <a:fillRect/>
          </a:stretch>
        </p:blipFill>
        <p:spPr>
          <a:xfrm>
            <a:off x="5826724" y="2061088"/>
            <a:ext cx="2857500" cy="2857500"/>
          </a:xfrm>
          <a:prstGeom prst="rect">
            <a:avLst/>
          </a:prstGeom>
        </p:spPr>
      </p:pic>
      <p:grpSp>
        <p:nvGrpSpPr>
          <p:cNvPr id="58" name="Group 57"/>
          <p:cNvGrpSpPr/>
          <p:nvPr/>
        </p:nvGrpSpPr>
        <p:grpSpPr>
          <a:xfrm>
            <a:off x="3203848" y="5547189"/>
            <a:ext cx="1365268" cy="546107"/>
            <a:chOff x="1093375" y="1758946"/>
            <a:chExt cx="1365268" cy="546107"/>
          </a:xfrm>
          <a:solidFill>
            <a:schemeClr val="tx1"/>
          </a:solidFill>
          <a:scene3d>
            <a:camera prst="orthographicFront">
              <a:rot lat="0" lon="0" rev="0"/>
            </a:camera>
            <a:lightRig rig="contrasting" dir="t">
              <a:rot lat="0" lon="0" rev="1200000"/>
            </a:lightRig>
          </a:scene3d>
        </p:grpSpPr>
        <p:sp>
          <p:nvSpPr>
            <p:cNvPr id="59" name="Chevron 58"/>
            <p:cNvSpPr/>
            <p:nvPr/>
          </p:nvSpPr>
          <p:spPr>
            <a:xfrm>
              <a:off x="1093375" y="1758946"/>
              <a:ext cx="1365268" cy="546107"/>
            </a:xfrm>
            <a:prstGeom prst="chevron">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60" name="Chevron 4"/>
            <p:cNvSpPr/>
            <p:nvPr/>
          </p:nvSpPr>
          <p:spPr>
            <a:xfrm>
              <a:off x="1366429" y="1758946"/>
              <a:ext cx="819161" cy="54610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endParaRPr lang="en-IN" sz="2800" kern="1200" dirty="0"/>
            </a:p>
          </p:txBody>
        </p:sp>
      </p:grpSp>
      <p:sp>
        <p:nvSpPr>
          <p:cNvPr id="61" name="TextBox 38"/>
          <p:cNvSpPr txBox="1">
            <a:spLocks noChangeArrowheads="1"/>
          </p:cNvSpPr>
          <p:nvPr/>
        </p:nvSpPr>
        <p:spPr bwMode="auto">
          <a:xfrm>
            <a:off x="1115616" y="2194411"/>
            <a:ext cx="4608512" cy="584775"/>
          </a:xfrm>
          <a:prstGeom prst="rect">
            <a:avLst/>
          </a:prstGeom>
          <a:noFill/>
          <a:ln w="9525">
            <a:noFill/>
            <a:miter lim="800000"/>
            <a:headEnd/>
            <a:tailEnd/>
          </a:ln>
        </p:spPr>
        <p:txBody>
          <a:bodyPr wrap="square">
            <a:spAutoFit/>
          </a:bodyPr>
          <a:lstStyle/>
          <a:p>
            <a:r>
              <a:rPr lang="en-IN" sz="1400" dirty="0" smtClean="0"/>
              <a:t>The brand Starbucks stands for </a:t>
            </a:r>
            <a:r>
              <a:rPr lang="en-IN" b="1" dirty="0" smtClean="0">
                <a:solidFill>
                  <a:schemeClr val="tx2"/>
                </a:solidFill>
              </a:rPr>
              <a:t>bolder, more flavorful </a:t>
            </a:r>
            <a:r>
              <a:rPr lang="en-IN" sz="1400" dirty="0" smtClean="0"/>
              <a:t>coffee.</a:t>
            </a:r>
            <a:endParaRPr lang="en-US" sz="1400" b="1" dirty="0">
              <a:solidFill>
                <a:schemeClr val="tx2"/>
              </a:solidFill>
            </a:endParaRPr>
          </a:p>
        </p:txBody>
      </p:sp>
      <p:pic>
        <p:nvPicPr>
          <p:cNvPr id="63" name="Picture 62" descr="creativelogos17.jpg"/>
          <p:cNvPicPr>
            <a:picLocks noChangeAspect="1"/>
          </p:cNvPicPr>
          <p:nvPr/>
        </p:nvPicPr>
        <p:blipFill>
          <a:blip r:embed="rId7" cstate="print"/>
          <a:srcRect l="14721" r="16400"/>
          <a:stretch>
            <a:fillRect/>
          </a:stretch>
        </p:blipFill>
        <p:spPr>
          <a:xfrm>
            <a:off x="5970740" y="2180299"/>
            <a:ext cx="2659616" cy="2617093"/>
          </a:xfrm>
          <a:prstGeom prst="rect">
            <a:avLst/>
          </a:prstGeom>
        </p:spPr>
      </p:pic>
      <p:grpSp>
        <p:nvGrpSpPr>
          <p:cNvPr id="64" name="Group 63"/>
          <p:cNvGrpSpPr/>
          <p:nvPr/>
        </p:nvGrpSpPr>
        <p:grpSpPr>
          <a:xfrm>
            <a:off x="4283968" y="5547189"/>
            <a:ext cx="1365268" cy="546107"/>
            <a:chOff x="1093375" y="1758946"/>
            <a:chExt cx="1365268" cy="546107"/>
          </a:xfrm>
          <a:solidFill>
            <a:schemeClr val="tx2"/>
          </a:solidFill>
          <a:scene3d>
            <a:camera prst="orthographicFront">
              <a:rot lat="0" lon="0" rev="0"/>
            </a:camera>
            <a:lightRig rig="contrasting" dir="t">
              <a:rot lat="0" lon="0" rev="1200000"/>
            </a:lightRig>
          </a:scene3d>
        </p:grpSpPr>
        <p:sp>
          <p:nvSpPr>
            <p:cNvPr id="65" name="Chevron 64"/>
            <p:cNvSpPr/>
            <p:nvPr/>
          </p:nvSpPr>
          <p:spPr>
            <a:xfrm>
              <a:off x="1093375" y="1758946"/>
              <a:ext cx="1365268" cy="546107"/>
            </a:xfrm>
            <a:prstGeom prst="chevron">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66" name="Chevron 4"/>
            <p:cNvSpPr/>
            <p:nvPr/>
          </p:nvSpPr>
          <p:spPr>
            <a:xfrm>
              <a:off x="1366429" y="1758946"/>
              <a:ext cx="819161" cy="54610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endParaRPr lang="en-IN" sz="2800" kern="1200" dirty="0"/>
            </a:p>
          </p:txBody>
        </p:sp>
      </p:grpSp>
      <p:sp>
        <p:nvSpPr>
          <p:cNvPr id="67" name="TextBox 38"/>
          <p:cNvSpPr txBox="1">
            <a:spLocks noChangeArrowheads="1"/>
          </p:cNvSpPr>
          <p:nvPr/>
        </p:nvSpPr>
        <p:spPr bwMode="auto">
          <a:xfrm>
            <a:off x="1115616" y="2780928"/>
            <a:ext cx="4824536" cy="646331"/>
          </a:xfrm>
          <a:prstGeom prst="rect">
            <a:avLst/>
          </a:prstGeom>
          <a:noFill/>
          <a:ln w="9525">
            <a:noFill/>
            <a:miter lim="800000"/>
            <a:headEnd/>
            <a:tailEnd/>
          </a:ln>
        </p:spPr>
        <p:txBody>
          <a:bodyPr wrap="square">
            <a:spAutoFit/>
          </a:bodyPr>
          <a:lstStyle/>
          <a:p>
            <a:r>
              <a:rPr lang="en-IN" sz="1400" dirty="0" smtClean="0"/>
              <a:t>Thus, you can see that Brands are </a:t>
            </a:r>
            <a:r>
              <a:rPr lang="en-IN" b="1" dirty="0" smtClean="0">
                <a:solidFill>
                  <a:schemeClr val="tx2"/>
                </a:solidFill>
              </a:rPr>
              <a:t>“what the consumers buy”, </a:t>
            </a:r>
            <a:r>
              <a:rPr lang="en-IN" sz="1400" dirty="0" smtClean="0"/>
              <a:t>while products are “what concern/companies make”.</a:t>
            </a:r>
            <a:endParaRPr lang="en-US" sz="1400" b="1" dirty="0">
              <a:solidFill>
                <a:schemeClr val="tx2"/>
              </a:solidFill>
            </a:endParaRPr>
          </a:p>
        </p:txBody>
      </p:sp>
      <p:pic>
        <p:nvPicPr>
          <p:cNvPr id="68" name="Picture 67" descr="ddd.jpg"/>
          <p:cNvPicPr>
            <a:picLocks noChangeAspect="1"/>
          </p:cNvPicPr>
          <p:nvPr/>
        </p:nvPicPr>
        <p:blipFill>
          <a:blip r:embed="rId8" cstate="print"/>
          <a:stretch>
            <a:fillRect/>
          </a:stretch>
        </p:blipFill>
        <p:spPr>
          <a:xfrm>
            <a:off x="5958966" y="2133096"/>
            <a:ext cx="2826610" cy="2524894"/>
          </a:xfrm>
          <a:prstGeom prst="rect">
            <a:avLst/>
          </a:prstGeom>
        </p:spPr>
      </p:pic>
      <p:grpSp>
        <p:nvGrpSpPr>
          <p:cNvPr id="69" name="Group 68"/>
          <p:cNvGrpSpPr/>
          <p:nvPr/>
        </p:nvGrpSpPr>
        <p:grpSpPr>
          <a:xfrm>
            <a:off x="5364088" y="5547189"/>
            <a:ext cx="1365268" cy="546107"/>
            <a:chOff x="1093375" y="1758946"/>
            <a:chExt cx="1365268" cy="546107"/>
          </a:xfrm>
          <a:solidFill>
            <a:schemeClr val="tx1">
              <a:lumMod val="75000"/>
              <a:lumOff val="25000"/>
            </a:schemeClr>
          </a:solidFill>
          <a:scene3d>
            <a:camera prst="orthographicFront">
              <a:rot lat="0" lon="0" rev="0"/>
            </a:camera>
            <a:lightRig rig="contrasting" dir="t">
              <a:rot lat="0" lon="0" rev="1200000"/>
            </a:lightRig>
          </a:scene3d>
        </p:grpSpPr>
        <p:sp>
          <p:nvSpPr>
            <p:cNvPr id="70" name="Chevron 69"/>
            <p:cNvSpPr/>
            <p:nvPr/>
          </p:nvSpPr>
          <p:spPr>
            <a:xfrm>
              <a:off x="1093375" y="1758946"/>
              <a:ext cx="1365268" cy="546107"/>
            </a:xfrm>
            <a:prstGeom prst="chevron">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71" name="Chevron 4"/>
            <p:cNvSpPr/>
            <p:nvPr/>
          </p:nvSpPr>
          <p:spPr>
            <a:xfrm>
              <a:off x="1366429" y="1758946"/>
              <a:ext cx="819161" cy="54610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endParaRPr lang="en-IN" sz="2800" kern="1200" dirty="0"/>
            </a:p>
          </p:txBody>
        </p:sp>
      </p:grpSp>
      <p:sp>
        <p:nvSpPr>
          <p:cNvPr id="72" name="TextBox 38"/>
          <p:cNvSpPr txBox="1">
            <a:spLocks noChangeArrowheads="1"/>
          </p:cNvSpPr>
          <p:nvPr/>
        </p:nvSpPr>
        <p:spPr bwMode="auto">
          <a:xfrm>
            <a:off x="1115616" y="3481844"/>
            <a:ext cx="4824536" cy="523220"/>
          </a:xfrm>
          <a:prstGeom prst="rect">
            <a:avLst/>
          </a:prstGeom>
          <a:noFill/>
          <a:ln w="9525">
            <a:noFill/>
            <a:miter lim="800000"/>
            <a:headEnd/>
            <a:tailEnd/>
          </a:ln>
        </p:spPr>
        <p:txBody>
          <a:bodyPr wrap="square">
            <a:spAutoFit/>
          </a:bodyPr>
          <a:lstStyle/>
          <a:p>
            <a:r>
              <a:rPr lang="en-IN" sz="1400" dirty="0" smtClean="0"/>
              <a:t>Brand is a promise that the product will perform as per customer’s expectations.</a:t>
            </a:r>
            <a:endParaRPr lang="en-US" sz="1400" b="1" dirty="0">
              <a:solidFill>
                <a:schemeClr val="tx2"/>
              </a:solidFill>
            </a:endParaRPr>
          </a:p>
        </p:txBody>
      </p:sp>
      <p:pic>
        <p:nvPicPr>
          <p:cNvPr id="73" name="Picture 72" descr="brand-driven-innovation.jpg"/>
          <p:cNvPicPr>
            <a:picLocks noChangeAspect="1"/>
          </p:cNvPicPr>
          <p:nvPr/>
        </p:nvPicPr>
        <p:blipFill>
          <a:blip r:embed="rId9" cstate="print"/>
          <a:stretch>
            <a:fillRect/>
          </a:stretch>
        </p:blipFill>
        <p:spPr>
          <a:xfrm>
            <a:off x="5881237" y="2133096"/>
            <a:ext cx="3011243" cy="2160240"/>
          </a:xfrm>
          <a:prstGeom prst="rect">
            <a:avLst/>
          </a:prstGeom>
        </p:spPr>
      </p:pic>
      <p:grpSp>
        <p:nvGrpSpPr>
          <p:cNvPr id="74" name="Group 73"/>
          <p:cNvGrpSpPr/>
          <p:nvPr/>
        </p:nvGrpSpPr>
        <p:grpSpPr>
          <a:xfrm>
            <a:off x="6444208" y="5547189"/>
            <a:ext cx="1365268" cy="546107"/>
            <a:chOff x="1093375" y="1758946"/>
            <a:chExt cx="1365268" cy="546107"/>
          </a:xfrm>
          <a:solidFill>
            <a:schemeClr val="tx1"/>
          </a:solidFill>
          <a:scene3d>
            <a:camera prst="orthographicFront">
              <a:rot lat="0" lon="0" rev="0"/>
            </a:camera>
            <a:lightRig rig="contrasting" dir="t">
              <a:rot lat="0" lon="0" rev="1200000"/>
            </a:lightRig>
          </a:scene3d>
        </p:grpSpPr>
        <p:sp>
          <p:nvSpPr>
            <p:cNvPr id="75" name="Chevron 74"/>
            <p:cNvSpPr/>
            <p:nvPr/>
          </p:nvSpPr>
          <p:spPr>
            <a:xfrm>
              <a:off x="1093375" y="1758946"/>
              <a:ext cx="1365268" cy="546107"/>
            </a:xfrm>
            <a:prstGeom prst="chevron">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76" name="Chevron 4"/>
            <p:cNvSpPr/>
            <p:nvPr/>
          </p:nvSpPr>
          <p:spPr>
            <a:xfrm>
              <a:off x="1366429" y="1758946"/>
              <a:ext cx="819161" cy="54610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endParaRPr lang="en-IN" sz="2800" kern="1200" dirty="0"/>
            </a:p>
          </p:txBody>
        </p:sp>
      </p:grpSp>
      <p:sp>
        <p:nvSpPr>
          <p:cNvPr id="77" name="TextBox 38"/>
          <p:cNvSpPr txBox="1">
            <a:spLocks noChangeArrowheads="1"/>
          </p:cNvSpPr>
          <p:nvPr/>
        </p:nvSpPr>
        <p:spPr bwMode="auto">
          <a:xfrm>
            <a:off x="1115616" y="3985900"/>
            <a:ext cx="4824536" cy="861774"/>
          </a:xfrm>
          <a:prstGeom prst="rect">
            <a:avLst/>
          </a:prstGeom>
          <a:noFill/>
          <a:ln w="9525">
            <a:noFill/>
            <a:miter lim="800000"/>
            <a:headEnd/>
            <a:tailEnd/>
          </a:ln>
        </p:spPr>
        <p:txBody>
          <a:bodyPr wrap="square">
            <a:spAutoFit/>
          </a:bodyPr>
          <a:lstStyle/>
          <a:p>
            <a:r>
              <a:rPr lang="en-IN" sz="1400" dirty="0" smtClean="0"/>
              <a:t>It is a </a:t>
            </a:r>
            <a:r>
              <a:rPr lang="en-IN" b="1" dirty="0" smtClean="0">
                <a:solidFill>
                  <a:schemeClr val="tx2"/>
                </a:solidFill>
              </a:rPr>
              <a:t>name, term, sign, symbol or a combination of all these </a:t>
            </a:r>
            <a:r>
              <a:rPr lang="en-IN" sz="1400" dirty="0" smtClean="0"/>
              <a:t>which differentiate the goods/services of one seller or group of sellers from those of competitors.</a:t>
            </a:r>
            <a:endParaRPr lang="en-US" sz="1400" b="1" dirty="0">
              <a:solidFill>
                <a:schemeClr val="tx2"/>
              </a:solidFill>
            </a:endParaRPr>
          </a:p>
        </p:txBody>
      </p:sp>
      <p:pic>
        <p:nvPicPr>
          <p:cNvPr id="78" name="Picture 77" descr="dsdsd.jpg"/>
          <p:cNvPicPr>
            <a:picLocks noChangeAspect="1"/>
          </p:cNvPicPr>
          <p:nvPr/>
        </p:nvPicPr>
        <p:blipFill>
          <a:blip r:embed="rId10" cstate="print"/>
          <a:stretch>
            <a:fillRect/>
          </a:stretch>
        </p:blipFill>
        <p:spPr>
          <a:xfrm>
            <a:off x="6228184" y="1229841"/>
            <a:ext cx="2447925" cy="4143375"/>
          </a:xfrm>
          <a:prstGeom prst="rect">
            <a:avLst/>
          </a:prstGeom>
        </p:spPr>
      </p:pic>
      <p:grpSp>
        <p:nvGrpSpPr>
          <p:cNvPr id="79" name="Group 78"/>
          <p:cNvGrpSpPr/>
          <p:nvPr/>
        </p:nvGrpSpPr>
        <p:grpSpPr>
          <a:xfrm>
            <a:off x="7524328" y="5547189"/>
            <a:ext cx="1365268" cy="546107"/>
            <a:chOff x="1093375" y="1758946"/>
            <a:chExt cx="1365268" cy="546107"/>
          </a:xfrm>
          <a:solidFill>
            <a:schemeClr val="tx2"/>
          </a:solidFill>
          <a:scene3d>
            <a:camera prst="orthographicFront">
              <a:rot lat="0" lon="0" rev="0"/>
            </a:camera>
            <a:lightRig rig="contrasting" dir="t">
              <a:rot lat="0" lon="0" rev="1200000"/>
            </a:lightRig>
          </a:scene3d>
        </p:grpSpPr>
        <p:sp>
          <p:nvSpPr>
            <p:cNvPr id="80" name="Chevron 79"/>
            <p:cNvSpPr/>
            <p:nvPr/>
          </p:nvSpPr>
          <p:spPr>
            <a:xfrm>
              <a:off x="1093375" y="1758946"/>
              <a:ext cx="1365268" cy="546107"/>
            </a:xfrm>
            <a:prstGeom prst="chevron">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1" name="Chevron 4"/>
            <p:cNvSpPr/>
            <p:nvPr/>
          </p:nvSpPr>
          <p:spPr>
            <a:xfrm>
              <a:off x="1366429" y="1758946"/>
              <a:ext cx="819161" cy="54610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endParaRPr lang="en-IN" sz="2800" kern="1200" dirty="0"/>
            </a:p>
          </p:txBody>
        </p:sp>
      </p:grpSp>
      <p:sp>
        <p:nvSpPr>
          <p:cNvPr id="82" name="TextBox 38"/>
          <p:cNvSpPr txBox="1">
            <a:spLocks noChangeArrowheads="1"/>
          </p:cNvSpPr>
          <p:nvPr/>
        </p:nvSpPr>
        <p:spPr bwMode="auto">
          <a:xfrm>
            <a:off x="1115616" y="4871482"/>
            <a:ext cx="4824536" cy="523220"/>
          </a:xfrm>
          <a:prstGeom prst="rect">
            <a:avLst/>
          </a:prstGeom>
          <a:noFill/>
          <a:ln w="9525">
            <a:noFill/>
            <a:miter lim="800000"/>
            <a:headEnd/>
            <a:tailEnd/>
          </a:ln>
        </p:spPr>
        <p:txBody>
          <a:bodyPr wrap="square">
            <a:spAutoFit/>
          </a:bodyPr>
          <a:lstStyle/>
          <a:p>
            <a:r>
              <a:rPr lang="en-IN" sz="1400" dirty="0" smtClean="0"/>
              <a:t>Some examples of well known brands are Wrangler, Audi, Samsung, Coca Cola, etc.</a:t>
            </a:r>
            <a:endParaRPr lang="en-US" sz="1400" b="1" dirty="0">
              <a:solidFill>
                <a:schemeClr val="tx2"/>
              </a:solidFill>
            </a:endParaRPr>
          </a:p>
        </p:txBody>
      </p:sp>
      <p:pic>
        <p:nvPicPr>
          <p:cNvPr id="83" name="Picture 82" descr="dddsfdfdfdf.jpg"/>
          <p:cNvPicPr>
            <a:picLocks noChangeAspect="1"/>
          </p:cNvPicPr>
          <p:nvPr/>
        </p:nvPicPr>
        <p:blipFill>
          <a:blip r:embed="rId11" cstate="print"/>
          <a:stretch>
            <a:fillRect/>
          </a:stretch>
        </p:blipFill>
        <p:spPr>
          <a:xfrm>
            <a:off x="5940152" y="2132856"/>
            <a:ext cx="2956010" cy="2448272"/>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50" name="Picture 49">
            <a:hlinkClick r:id="" action="ppaction://hlinkshowjump?jump=nextslid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51" name="Picture 50">
            <a:hlinkClick r:id="" action="ppaction://hlinkshowjump?jump=previousslide"/>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500"/>
                                        <p:tgtEl>
                                          <p:spTgt spid="42"/>
                                        </p:tgtEl>
                                      </p:cBhvr>
                                    </p:animEffect>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left)">
                                      <p:cBhvr>
                                        <p:cTn id="14" dur="3000"/>
                                        <p:tgtEl>
                                          <p:spTgt spid="44"/>
                                        </p:tgtEl>
                                      </p:cBhvr>
                                    </p:animEffect>
                                  </p:childTnLst>
                                </p:cTn>
                              </p:par>
                              <p:par>
                                <p:cTn id="15" presetID="10"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3000"/>
                                        <p:tgtEl>
                                          <p:spTgt spid="43"/>
                                        </p:tgtEl>
                                      </p:cBhvr>
                                    </p:animEffect>
                                  </p:childTnLst>
                                </p:cTn>
                              </p:par>
                            </p:childTnLst>
                          </p:cTn>
                        </p:par>
                        <p:par>
                          <p:cTn id="18" fill="hold">
                            <p:stCondLst>
                              <p:cond delay="4500"/>
                            </p:stCondLst>
                            <p:childTnLst>
                              <p:par>
                                <p:cTn id="19" presetID="10" presetClass="exit" presetSubtype="0" fill="hold" nodeType="afterEffect">
                                  <p:stCondLst>
                                    <p:cond delay="750"/>
                                  </p:stCondLst>
                                  <p:childTnLst>
                                    <p:animEffect transition="out" filter="fade">
                                      <p:cBhvr>
                                        <p:cTn id="20" dur="1000"/>
                                        <p:tgtEl>
                                          <p:spTgt spid="43"/>
                                        </p:tgtEl>
                                      </p:cBhvr>
                                    </p:animEffect>
                                    <p:set>
                                      <p:cBhvr>
                                        <p:cTn id="21" dur="1" fill="hold">
                                          <p:stCondLst>
                                            <p:cond delay="999"/>
                                          </p:stCondLst>
                                        </p:cTn>
                                        <p:tgtEl>
                                          <p:spTgt spid="43"/>
                                        </p:tgtEl>
                                        <p:attrNameLst>
                                          <p:attrName>style.visibility</p:attrName>
                                        </p:attrNameLst>
                                      </p:cBhvr>
                                      <p:to>
                                        <p:strVal val="hidden"/>
                                      </p:to>
                                    </p:set>
                                  </p:childTnLst>
                                </p:cTn>
                              </p:par>
                              <p:par>
                                <p:cTn id="22" presetID="10" presetClass="entr" presetSubtype="0" fill="hold" nodeType="withEffect">
                                  <p:stCondLst>
                                    <p:cond delay="75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2000"/>
                                        <p:tgtEl>
                                          <p:spTgt spid="54"/>
                                        </p:tgtEl>
                                      </p:cBhvr>
                                    </p:animEffect>
                                  </p:childTnLst>
                                </p:cTn>
                              </p:par>
                              <p:par>
                                <p:cTn id="25" presetID="22" presetClass="entr" presetSubtype="8" fill="hold" grpId="0" nodeType="withEffect">
                                  <p:stCondLst>
                                    <p:cond delay="75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3000"/>
                                        <p:tgtEl>
                                          <p:spTgt spid="45"/>
                                        </p:tgtEl>
                                      </p:cBhvr>
                                    </p:animEffect>
                                  </p:childTnLst>
                                </p:cTn>
                              </p:par>
                              <p:par>
                                <p:cTn id="28" presetID="10" presetClass="entr" presetSubtype="0" fill="hold" nodeType="withEffect">
                                  <p:stCondLst>
                                    <p:cond delay="75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3000"/>
                                        <p:tgtEl>
                                          <p:spTgt spid="57"/>
                                        </p:tgtEl>
                                      </p:cBhvr>
                                    </p:animEffect>
                                  </p:childTnLst>
                                </p:cTn>
                              </p:par>
                            </p:childTnLst>
                          </p:cTn>
                        </p:par>
                        <p:par>
                          <p:cTn id="31" fill="hold">
                            <p:stCondLst>
                              <p:cond delay="8250"/>
                            </p:stCondLst>
                            <p:childTnLst>
                              <p:par>
                                <p:cTn id="32" presetID="10" presetClass="exit" presetSubtype="0" fill="hold" nodeType="afterEffect">
                                  <p:stCondLst>
                                    <p:cond delay="1250"/>
                                  </p:stCondLst>
                                  <p:childTnLst>
                                    <p:animEffect transition="out" filter="fade">
                                      <p:cBhvr>
                                        <p:cTn id="33" dur="1000"/>
                                        <p:tgtEl>
                                          <p:spTgt spid="57"/>
                                        </p:tgtEl>
                                      </p:cBhvr>
                                    </p:animEffect>
                                    <p:set>
                                      <p:cBhvr>
                                        <p:cTn id="34" dur="1" fill="hold">
                                          <p:stCondLst>
                                            <p:cond delay="999"/>
                                          </p:stCondLst>
                                        </p:cTn>
                                        <p:tgtEl>
                                          <p:spTgt spid="57"/>
                                        </p:tgtEl>
                                        <p:attrNameLst>
                                          <p:attrName>style.visibility</p:attrName>
                                        </p:attrNameLst>
                                      </p:cBhvr>
                                      <p:to>
                                        <p:strVal val="hidden"/>
                                      </p:to>
                                    </p:set>
                                  </p:childTnLst>
                                </p:cTn>
                              </p:par>
                              <p:par>
                                <p:cTn id="35" presetID="10" presetClass="entr" presetSubtype="0" fill="hold" nodeType="withEffect">
                                  <p:stCondLst>
                                    <p:cond delay="125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2000"/>
                                        <p:tgtEl>
                                          <p:spTgt spid="58"/>
                                        </p:tgtEl>
                                      </p:cBhvr>
                                    </p:animEffect>
                                  </p:childTnLst>
                                </p:cTn>
                              </p:par>
                              <p:par>
                                <p:cTn id="38" presetID="22" presetClass="entr" presetSubtype="8" fill="hold" grpId="0" nodeType="withEffect">
                                  <p:stCondLst>
                                    <p:cond delay="125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3000"/>
                                        <p:tgtEl>
                                          <p:spTgt spid="61"/>
                                        </p:tgtEl>
                                      </p:cBhvr>
                                    </p:animEffect>
                                  </p:childTnLst>
                                </p:cTn>
                              </p:par>
                              <p:par>
                                <p:cTn id="41" presetID="10" presetClass="entr" presetSubtype="0" fill="hold" nodeType="withEffect">
                                  <p:stCondLst>
                                    <p:cond delay="125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3000"/>
                                        <p:tgtEl>
                                          <p:spTgt spid="63"/>
                                        </p:tgtEl>
                                      </p:cBhvr>
                                    </p:animEffect>
                                  </p:childTnLst>
                                </p:cTn>
                              </p:par>
                            </p:childTnLst>
                          </p:cTn>
                        </p:par>
                        <p:par>
                          <p:cTn id="44" fill="hold">
                            <p:stCondLst>
                              <p:cond delay="12500"/>
                            </p:stCondLst>
                            <p:childTnLst>
                              <p:par>
                                <p:cTn id="45" presetID="10" presetClass="exit" presetSubtype="0" fill="hold" nodeType="afterEffect">
                                  <p:stCondLst>
                                    <p:cond delay="1250"/>
                                  </p:stCondLst>
                                  <p:childTnLst>
                                    <p:animEffect transition="out" filter="fade">
                                      <p:cBhvr>
                                        <p:cTn id="46" dur="1000"/>
                                        <p:tgtEl>
                                          <p:spTgt spid="63"/>
                                        </p:tgtEl>
                                      </p:cBhvr>
                                    </p:animEffect>
                                    <p:set>
                                      <p:cBhvr>
                                        <p:cTn id="47" dur="1" fill="hold">
                                          <p:stCondLst>
                                            <p:cond delay="999"/>
                                          </p:stCondLst>
                                        </p:cTn>
                                        <p:tgtEl>
                                          <p:spTgt spid="63"/>
                                        </p:tgtEl>
                                        <p:attrNameLst>
                                          <p:attrName>style.visibility</p:attrName>
                                        </p:attrNameLst>
                                      </p:cBhvr>
                                      <p:to>
                                        <p:strVal val="hidden"/>
                                      </p:to>
                                    </p:set>
                                  </p:childTnLst>
                                </p:cTn>
                              </p:par>
                              <p:par>
                                <p:cTn id="48" presetID="10" presetClass="entr" presetSubtype="0" fill="hold" nodeType="withEffect">
                                  <p:stCondLst>
                                    <p:cond delay="125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2000"/>
                                        <p:tgtEl>
                                          <p:spTgt spid="64"/>
                                        </p:tgtEl>
                                      </p:cBhvr>
                                    </p:animEffect>
                                  </p:childTnLst>
                                </p:cTn>
                              </p:par>
                              <p:par>
                                <p:cTn id="51" presetID="22" presetClass="entr" presetSubtype="8" fill="hold" grpId="0" nodeType="withEffect">
                                  <p:stCondLst>
                                    <p:cond delay="1250"/>
                                  </p:stCondLst>
                                  <p:childTnLst>
                                    <p:set>
                                      <p:cBhvr>
                                        <p:cTn id="52" dur="1" fill="hold">
                                          <p:stCondLst>
                                            <p:cond delay="0"/>
                                          </p:stCondLst>
                                        </p:cTn>
                                        <p:tgtEl>
                                          <p:spTgt spid="67"/>
                                        </p:tgtEl>
                                        <p:attrNameLst>
                                          <p:attrName>style.visibility</p:attrName>
                                        </p:attrNameLst>
                                      </p:cBhvr>
                                      <p:to>
                                        <p:strVal val="visible"/>
                                      </p:to>
                                    </p:set>
                                    <p:animEffect transition="in" filter="wipe(left)">
                                      <p:cBhvr>
                                        <p:cTn id="53" dur="3000"/>
                                        <p:tgtEl>
                                          <p:spTgt spid="67"/>
                                        </p:tgtEl>
                                      </p:cBhvr>
                                    </p:animEffect>
                                  </p:childTnLst>
                                </p:cTn>
                              </p:par>
                              <p:par>
                                <p:cTn id="54" presetID="10" presetClass="entr" presetSubtype="0" fill="hold" nodeType="withEffect">
                                  <p:stCondLst>
                                    <p:cond delay="125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3000"/>
                                        <p:tgtEl>
                                          <p:spTgt spid="68"/>
                                        </p:tgtEl>
                                      </p:cBhvr>
                                    </p:animEffect>
                                  </p:childTnLst>
                                </p:cTn>
                              </p:par>
                            </p:childTnLst>
                          </p:cTn>
                        </p:par>
                        <p:par>
                          <p:cTn id="57" fill="hold">
                            <p:stCondLst>
                              <p:cond delay="16750"/>
                            </p:stCondLst>
                            <p:childTnLst>
                              <p:par>
                                <p:cTn id="58" presetID="10" presetClass="exit" presetSubtype="0" fill="hold" nodeType="afterEffect">
                                  <p:stCondLst>
                                    <p:cond delay="1250"/>
                                  </p:stCondLst>
                                  <p:childTnLst>
                                    <p:animEffect transition="out" filter="fade">
                                      <p:cBhvr>
                                        <p:cTn id="59" dur="1000"/>
                                        <p:tgtEl>
                                          <p:spTgt spid="68"/>
                                        </p:tgtEl>
                                      </p:cBhvr>
                                    </p:animEffect>
                                    <p:set>
                                      <p:cBhvr>
                                        <p:cTn id="60" dur="1" fill="hold">
                                          <p:stCondLst>
                                            <p:cond delay="999"/>
                                          </p:stCondLst>
                                        </p:cTn>
                                        <p:tgtEl>
                                          <p:spTgt spid="68"/>
                                        </p:tgtEl>
                                        <p:attrNameLst>
                                          <p:attrName>style.visibility</p:attrName>
                                        </p:attrNameLst>
                                      </p:cBhvr>
                                      <p:to>
                                        <p:strVal val="hidden"/>
                                      </p:to>
                                    </p:set>
                                  </p:childTnLst>
                                </p:cTn>
                              </p:par>
                              <p:par>
                                <p:cTn id="61" presetID="10" presetClass="entr" presetSubtype="0" fill="hold" nodeType="withEffect">
                                  <p:stCondLst>
                                    <p:cond delay="125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2000"/>
                                        <p:tgtEl>
                                          <p:spTgt spid="69"/>
                                        </p:tgtEl>
                                      </p:cBhvr>
                                    </p:animEffect>
                                  </p:childTnLst>
                                </p:cTn>
                              </p:par>
                              <p:par>
                                <p:cTn id="64" presetID="22" presetClass="entr" presetSubtype="8" fill="hold" grpId="0" nodeType="withEffect">
                                  <p:stCondLst>
                                    <p:cond delay="1250"/>
                                  </p:stCondLst>
                                  <p:childTnLst>
                                    <p:set>
                                      <p:cBhvr>
                                        <p:cTn id="65" dur="1" fill="hold">
                                          <p:stCondLst>
                                            <p:cond delay="0"/>
                                          </p:stCondLst>
                                        </p:cTn>
                                        <p:tgtEl>
                                          <p:spTgt spid="72"/>
                                        </p:tgtEl>
                                        <p:attrNameLst>
                                          <p:attrName>style.visibility</p:attrName>
                                        </p:attrNameLst>
                                      </p:cBhvr>
                                      <p:to>
                                        <p:strVal val="visible"/>
                                      </p:to>
                                    </p:set>
                                    <p:animEffect transition="in" filter="wipe(left)">
                                      <p:cBhvr>
                                        <p:cTn id="66" dur="3000"/>
                                        <p:tgtEl>
                                          <p:spTgt spid="72"/>
                                        </p:tgtEl>
                                      </p:cBhvr>
                                    </p:animEffect>
                                  </p:childTnLst>
                                </p:cTn>
                              </p:par>
                              <p:par>
                                <p:cTn id="67" presetID="10" presetClass="entr" presetSubtype="0" fill="hold" nodeType="withEffect">
                                  <p:stCondLst>
                                    <p:cond delay="125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3000"/>
                                        <p:tgtEl>
                                          <p:spTgt spid="73"/>
                                        </p:tgtEl>
                                      </p:cBhvr>
                                    </p:animEffect>
                                  </p:childTnLst>
                                </p:cTn>
                              </p:par>
                            </p:childTnLst>
                          </p:cTn>
                        </p:par>
                        <p:par>
                          <p:cTn id="70" fill="hold">
                            <p:stCondLst>
                              <p:cond delay="21000"/>
                            </p:stCondLst>
                            <p:childTnLst>
                              <p:par>
                                <p:cTn id="71" presetID="10" presetClass="exit" presetSubtype="0" fill="hold" nodeType="afterEffect">
                                  <p:stCondLst>
                                    <p:cond delay="1500"/>
                                  </p:stCondLst>
                                  <p:childTnLst>
                                    <p:animEffect transition="out" filter="fade">
                                      <p:cBhvr>
                                        <p:cTn id="72" dur="1000"/>
                                        <p:tgtEl>
                                          <p:spTgt spid="73"/>
                                        </p:tgtEl>
                                      </p:cBhvr>
                                    </p:animEffect>
                                    <p:set>
                                      <p:cBhvr>
                                        <p:cTn id="73" dur="1" fill="hold">
                                          <p:stCondLst>
                                            <p:cond delay="999"/>
                                          </p:stCondLst>
                                        </p:cTn>
                                        <p:tgtEl>
                                          <p:spTgt spid="73"/>
                                        </p:tgtEl>
                                        <p:attrNameLst>
                                          <p:attrName>style.visibility</p:attrName>
                                        </p:attrNameLst>
                                      </p:cBhvr>
                                      <p:to>
                                        <p:strVal val="hidden"/>
                                      </p:to>
                                    </p:set>
                                  </p:childTnLst>
                                </p:cTn>
                              </p:par>
                              <p:par>
                                <p:cTn id="74" presetID="10" presetClass="entr" presetSubtype="0" fill="hold" nodeType="withEffect">
                                  <p:stCondLst>
                                    <p:cond delay="150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2000"/>
                                        <p:tgtEl>
                                          <p:spTgt spid="74"/>
                                        </p:tgtEl>
                                      </p:cBhvr>
                                    </p:animEffect>
                                  </p:childTnLst>
                                </p:cTn>
                              </p:par>
                              <p:par>
                                <p:cTn id="77" presetID="22" presetClass="entr" presetSubtype="8" fill="hold" grpId="0" nodeType="withEffect">
                                  <p:stCondLst>
                                    <p:cond delay="1500"/>
                                  </p:stCondLst>
                                  <p:childTnLst>
                                    <p:set>
                                      <p:cBhvr>
                                        <p:cTn id="78" dur="1" fill="hold">
                                          <p:stCondLst>
                                            <p:cond delay="0"/>
                                          </p:stCondLst>
                                        </p:cTn>
                                        <p:tgtEl>
                                          <p:spTgt spid="77"/>
                                        </p:tgtEl>
                                        <p:attrNameLst>
                                          <p:attrName>style.visibility</p:attrName>
                                        </p:attrNameLst>
                                      </p:cBhvr>
                                      <p:to>
                                        <p:strVal val="visible"/>
                                      </p:to>
                                    </p:set>
                                    <p:animEffect transition="in" filter="wipe(left)">
                                      <p:cBhvr>
                                        <p:cTn id="79" dur="3000"/>
                                        <p:tgtEl>
                                          <p:spTgt spid="77"/>
                                        </p:tgtEl>
                                      </p:cBhvr>
                                    </p:animEffect>
                                  </p:childTnLst>
                                </p:cTn>
                              </p:par>
                              <p:par>
                                <p:cTn id="80" presetID="10" presetClass="entr" presetSubtype="0" fill="hold" nodeType="withEffect">
                                  <p:stCondLst>
                                    <p:cond delay="150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3000"/>
                                        <p:tgtEl>
                                          <p:spTgt spid="78"/>
                                        </p:tgtEl>
                                      </p:cBhvr>
                                    </p:animEffect>
                                  </p:childTnLst>
                                </p:cTn>
                              </p:par>
                            </p:childTnLst>
                          </p:cTn>
                        </p:par>
                        <p:par>
                          <p:cTn id="83" fill="hold">
                            <p:stCondLst>
                              <p:cond delay="25500"/>
                            </p:stCondLst>
                            <p:childTnLst>
                              <p:par>
                                <p:cTn id="84" presetID="10" presetClass="exit" presetSubtype="0" fill="hold" nodeType="afterEffect">
                                  <p:stCondLst>
                                    <p:cond delay="1250"/>
                                  </p:stCondLst>
                                  <p:childTnLst>
                                    <p:animEffect transition="out" filter="fade">
                                      <p:cBhvr>
                                        <p:cTn id="85" dur="1000"/>
                                        <p:tgtEl>
                                          <p:spTgt spid="78"/>
                                        </p:tgtEl>
                                      </p:cBhvr>
                                    </p:animEffect>
                                    <p:set>
                                      <p:cBhvr>
                                        <p:cTn id="86" dur="1" fill="hold">
                                          <p:stCondLst>
                                            <p:cond delay="999"/>
                                          </p:stCondLst>
                                        </p:cTn>
                                        <p:tgtEl>
                                          <p:spTgt spid="78"/>
                                        </p:tgtEl>
                                        <p:attrNameLst>
                                          <p:attrName>style.visibility</p:attrName>
                                        </p:attrNameLst>
                                      </p:cBhvr>
                                      <p:to>
                                        <p:strVal val="hidden"/>
                                      </p:to>
                                    </p:set>
                                  </p:childTnLst>
                                </p:cTn>
                              </p:par>
                              <p:par>
                                <p:cTn id="87" presetID="10" presetClass="entr" presetSubtype="0" fill="hold" nodeType="withEffect">
                                  <p:stCondLst>
                                    <p:cond delay="1250"/>
                                  </p:stCondLst>
                                  <p:childTnLst>
                                    <p:set>
                                      <p:cBhvr>
                                        <p:cTn id="88" dur="1" fill="hold">
                                          <p:stCondLst>
                                            <p:cond delay="0"/>
                                          </p:stCondLst>
                                        </p:cTn>
                                        <p:tgtEl>
                                          <p:spTgt spid="79"/>
                                        </p:tgtEl>
                                        <p:attrNameLst>
                                          <p:attrName>style.visibility</p:attrName>
                                        </p:attrNameLst>
                                      </p:cBhvr>
                                      <p:to>
                                        <p:strVal val="visible"/>
                                      </p:to>
                                    </p:set>
                                    <p:animEffect transition="in" filter="fade">
                                      <p:cBhvr>
                                        <p:cTn id="89" dur="2000"/>
                                        <p:tgtEl>
                                          <p:spTgt spid="79"/>
                                        </p:tgtEl>
                                      </p:cBhvr>
                                    </p:animEffect>
                                  </p:childTnLst>
                                </p:cTn>
                              </p:par>
                              <p:par>
                                <p:cTn id="90" presetID="22" presetClass="entr" presetSubtype="8" fill="hold" grpId="0" nodeType="withEffect">
                                  <p:stCondLst>
                                    <p:cond delay="1250"/>
                                  </p:stCondLst>
                                  <p:childTnLst>
                                    <p:set>
                                      <p:cBhvr>
                                        <p:cTn id="91" dur="1" fill="hold">
                                          <p:stCondLst>
                                            <p:cond delay="0"/>
                                          </p:stCondLst>
                                        </p:cTn>
                                        <p:tgtEl>
                                          <p:spTgt spid="82"/>
                                        </p:tgtEl>
                                        <p:attrNameLst>
                                          <p:attrName>style.visibility</p:attrName>
                                        </p:attrNameLst>
                                      </p:cBhvr>
                                      <p:to>
                                        <p:strVal val="visible"/>
                                      </p:to>
                                    </p:set>
                                    <p:animEffect transition="in" filter="wipe(left)">
                                      <p:cBhvr>
                                        <p:cTn id="92" dur="3000"/>
                                        <p:tgtEl>
                                          <p:spTgt spid="82"/>
                                        </p:tgtEl>
                                      </p:cBhvr>
                                    </p:animEffect>
                                  </p:childTnLst>
                                </p:cTn>
                              </p:par>
                              <p:par>
                                <p:cTn id="93" presetID="10" presetClass="entr" presetSubtype="0" fill="hold" nodeType="withEffect">
                                  <p:stCondLst>
                                    <p:cond delay="1250"/>
                                  </p:stCondLst>
                                  <p:childTnLst>
                                    <p:set>
                                      <p:cBhvr>
                                        <p:cTn id="94" dur="1" fill="hold">
                                          <p:stCondLst>
                                            <p:cond delay="0"/>
                                          </p:stCondLst>
                                        </p:cTn>
                                        <p:tgtEl>
                                          <p:spTgt spid="83"/>
                                        </p:tgtEl>
                                        <p:attrNameLst>
                                          <p:attrName>style.visibility</p:attrName>
                                        </p:attrNameLst>
                                      </p:cBhvr>
                                      <p:to>
                                        <p:strVal val="visible"/>
                                      </p:to>
                                    </p:set>
                                    <p:animEffect transition="in" filter="fade">
                                      <p:cBhvr>
                                        <p:cTn id="95" dur="3000"/>
                                        <p:tgtEl>
                                          <p:spTgt spid="83"/>
                                        </p:tgtEl>
                                      </p:cBhvr>
                                    </p:animEffect>
                                  </p:childTnLst>
                                </p:cTn>
                              </p:par>
                            </p:childTnLst>
                          </p:cTn>
                        </p:par>
                        <p:par>
                          <p:cTn id="96" fill="hold">
                            <p:stCondLst>
                              <p:cond delay="29750"/>
                            </p:stCondLst>
                            <p:childTnLst>
                              <p:par>
                                <p:cTn id="97" presetID="10" presetClass="entr" presetSubtype="0" fill="hold" nodeType="afterEffect">
                                  <p:stCondLst>
                                    <p:cond delay="50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p:bldP spid="45" grpId="0"/>
      <p:bldP spid="61" grpId="0"/>
      <p:bldP spid="67" grpId="0"/>
      <p:bldP spid="72" grpId="0"/>
      <p:bldP spid="77"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116632"/>
            <a:ext cx="5256584" cy="707886"/>
          </a:xfrm>
          <a:prstGeom prst="rect">
            <a:avLst/>
          </a:prstGeom>
          <a:noFill/>
        </p:spPr>
        <p:txBody>
          <a:bodyPr wrap="square" rtlCol="0">
            <a:spAutoFit/>
          </a:bodyPr>
          <a:lstStyle/>
          <a:p>
            <a:r>
              <a:rPr lang="en-IN" sz="4000" dirty="0" smtClean="0">
                <a:latin typeface="Garamond" pitchFamily="18" charset="0"/>
              </a:rPr>
              <a:t>Gillette as a Strong Brand</a:t>
            </a:r>
            <a:endParaRPr lang="en-IN" sz="4000" dirty="0">
              <a:latin typeface="Garamond" pitchFamily="18" charset="0"/>
            </a:endParaRPr>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9" name="Group 18"/>
          <p:cNvGrpSpPr>
            <a:grpSpLocks/>
          </p:cNvGrpSpPr>
          <p:nvPr/>
        </p:nvGrpSpPr>
        <p:grpSpPr bwMode="auto">
          <a:xfrm>
            <a:off x="4860032" y="1066800"/>
            <a:ext cx="4032448" cy="5074751"/>
            <a:chOff x="2705100" y="762000"/>
            <a:chExt cx="3581436" cy="4648200"/>
          </a:xfrm>
        </p:grpSpPr>
        <p:sp>
          <p:nvSpPr>
            <p:cNvPr id="21" name="Rounded Rectangle 20"/>
            <p:cNvSpPr>
              <a:spLocks noChangeArrowheads="1"/>
            </p:cNvSpPr>
            <p:nvPr/>
          </p:nvSpPr>
          <p:spPr bwMode="auto">
            <a:xfrm>
              <a:off x="2705100" y="762000"/>
              <a:ext cx="3581436" cy="4648200"/>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22" name="Rectangle 21"/>
            <p:cNvSpPr/>
            <p:nvPr/>
          </p:nvSpPr>
          <p:spPr>
            <a:xfrm>
              <a:off x="3009903" y="1143000"/>
              <a:ext cx="2895629" cy="388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23" name="Oval 22"/>
            <p:cNvSpPr/>
            <p:nvPr/>
          </p:nvSpPr>
          <p:spPr>
            <a:xfrm>
              <a:off x="4381500" y="5105400"/>
              <a:ext cx="228600" cy="22860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sp>
          <p:nvSpPr>
            <p:cNvPr id="24" name="Freeform 23"/>
            <p:cNvSpPr/>
            <p:nvPr/>
          </p:nvSpPr>
          <p:spPr>
            <a:xfrm>
              <a:off x="2705100" y="762000"/>
              <a:ext cx="3581436" cy="4572000"/>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grpSp>
        <p:nvGrpSpPr>
          <p:cNvPr id="25" name="Group 121"/>
          <p:cNvGrpSpPr>
            <a:grpSpLocks/>
          </p:cNvGrpSpPr>
          <p:nvPr/>
        </p:nvGrpSpPr>
        <p:grpSpPr bwMode="auto">
          <a:xfrm>
            <a:off x="1247576" y="4220505"/>
            <a:ext cx="3508206" cy="2016807"/>
            <a:chOff x="6042025" y="5397500"/>
            <a:chExt cx="2350750" cy="1556200"/>
          </a:xfrm>
        </p:grpSpPr>
        <p:sp>
          <p:nvSpPr>
            <p:cNvPr id="26" name="Rounded Rectangle 27"/>
            <p:cNvSpPr>
              <a:spLocks noChangeArrowheads="1"/>
            </p:cNvSpPr>
            <p:nvPr/>
          </p:nvSpPr>
          <p:spPr bwMode="auto">
            <a:xfrm rot="16200000" flipH="1">
              <a:off x="6430965" y="5018086"/>
              <a:ext cx="1546227" cy="2324101"/>
            </a:xfrm>
            <a:prstGeom prst="roundRect">
              <a:avLst>
                <a:gd name="adj" fmla="val 7870"/>
              </a:avLst>
            </a:prstGeom>
            <a:solidFill>
              <a:srgbClr val="FFFFFF"/>
            </a:solidFill>
            <a:ln w="6350">
              <a:solidFill>
                <a:schemeClr val="bg1">
                  <a:lumMod val="65000"/>
                </a:schemeClr>
              </a:solidFill>
              <a:round/>
              <a:headEnd/>
              <a:tailEnd/>
            </a:ln>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27" name="Round Same Side Corner Rectangle 26"/>
            <p:cNvSpPr/>
            <p:nvPr/>
          </p:nvSpPr>
          <p:spPr bwMode="auto">
            <a:xfrm>
              <a:off x="6042025" y="5397500"/>
              <a:ext cx="2324100" cy="314325"/>
            </a:xfrm>
            <a:prstGeom prst="round2SameRect">
              <a:avLst>
                <a:gd name="adj1" fmla="val 27778"/>
                <a:gd name="adj2" fmla="val 0"/>
              </a:avLst>
            </a:prstGeom>
            <a:solidFill>
              <a:schemeClr val="tx1">
                <a:lumMod val="65000"/>
                <a:lumOff val="35000"/>
              </a:schemeClr>
            </a:solidFill>
            <a:ln w="9525" cap="flat" cmpd="sng" algn="ctr">
              <a:noFill/>
              <a:prstDash val="solid"/>
            </a:ln>
            <a:effectLst/>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30" name="Ellipse 53"/>
            <p:cNvSpPr>
              <a:spLocks noChangeArrowheads="1"/>
            </p:cNvSpPr>
            <p:nvPr/>
          </p:nvSpPr>
          <p:spPr bwMode="auto">
            <a:xfrm>
              <a:off x="6098353" y="5830890"/>
              <a:ext cx="337716" cy="403225"/>
            </a:xfrm>
            <a:prstGeom prst="ellipse">
              <a:avLst/>
            </a:prstGeom>
            <a:solidFill>
              <a:srgbClr val="59595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US" dirty="0">
                <a:solidFill>
                  <a:srgbClr val="FFFFFF"/>
                </a:solidFill>
                <a:latin typeface="Calibri" pitchFamily="-105" charset="0"/>
              </a:endParaRPr>
            </a:p>
          </p:txBody>
        </p:sp>
        <p:sp>
          <p:nvSpPr>
            <p:cNvPr id="29" name="Tekstboks 72"/>
            <p:cNvSpPr txBox="1">
              <a:spLocks noChangeArrowheads="1"/>
            </p:cNvSpPr>
            <p:nvPr/>
          </p:nvSpPr>
          <p:spPr bwMode="auto">
            <a:xfrm>
              <a:off x="6436108" y="5718777"/>
              <a:ext cx="1956667" cy="1234923"/>
            </a:xfrm>
            <a:prstGeom prst="rect">
              <a:avLst/>
            </a:prstGeom>
            <a:noFill/>
            <a:ln w="9525">
              <a:noFill/>
              <a:miter lim="800000"/>
              <a:headEnd/>
              <a:tailEnd/>
            </a:ln>
          </p:spPr>
          <p:txBody>
            <a:bodyPr wrap="square">
              <a:spAutoFit/>
            </a:bodyPr>
            <a:lstStyle/>
            <a:p>
              <a:r>
                <a:rPr lang="en-IN" sz="1400" dirty="0" smtClean="0">
                  <a:solidFill>
                    <a:srgbClr val="000000"/>
                  </a:solidFill>
                  <a:latin typeface="Calibri" pitchFamily="-105" charset="0"/>
                </a:rPr>
                <a:t>To keep this strong brand presence, Gillette is very protective of the name carried by its razors, blades and associated toiletries. Hence, Braun is used for the company's electric razors and its oral care products are marketed under the name, Oral B.</a:t>
              </a:r>
              <a:endParaRPr lang="da-DK" sz="1400" dirty="0">
                <a:solidFill>
                  <a:srgbClr val="000000"/>
                </a:solidFill>
                <a:latin typeface="Calibri" pitchFamily="-105" charset="0"/>
              </a:endParaRPr>
            </a:p>
          </p:txBody>
        </p:sp>
      </p:grpSp>
      <p:grpSp>
        <p:nvGrpSpPr>
          <p:cNvPr id="32" name="Group 122"/>
          <p:cNvGrpSpPr>
            <a:grpSpLocks/>
          </p:cNvGrpSpPr>
          <p:nvPr/>
        </p:nvGrpSpPr>
        <p:grpSpPr bwMode="auto">
          <a:xfrm>
            <a:off x="1247578" y="2559824"/>
            <a:ext cx="3468438" cy="1589256"/>
            <a:chOff x="6042025" y="5397500"/>
            <a:chExt cx="2324102" cy="1226294"/>
          </a:xfrm>
        </p:grpSpPr>
        <p:sp>
          <p:nvSpPr>
            <p:cNvPr id="33" name="Rounded Rectangle 32"/>
            <p:cNvSpPr>
              <a:spLocks noChangeArrowheads="1"/>
            </p:cNvSpPr>
            <p:nvPr/>
          </p:nvSpPr>
          <p:spPr bwMode="auto">
            <a:xfrm rot="16200000" flipH="1">
              <a:off x="6602414" y="4846636"/>
              <a:ext cx="1203326" cy="2324100"/>
            </a:xfrm>
            <a:prstGeom prst="roundRect">
              <a:avLst>
                <a:gd name="adj" fmla="val 7870"/>
              </a:avLst>
            </a:prstGeom>
            <a:solidFill>
              <a:srgbClr val="FFFFFF"/>
            </a:solidFill>
            <a:ln w="6350">
              <a:solidFill>
                <a:schemeClr val="bg1">
                  <a:lumMod val="65000"/>
                </a:schemeClr>
              </a:solidFill>
              <a:round/>
              <a:headEnd/>
              <a:tailEnd/>
            </a:ln>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34" name="Round Same Side Corner Rectangle 33"/>
            <p:cNvSpPr/>
            <p:nvPr/>
          </p:nvSpPr>
          <p:spPr bwMode="auto">
            <a:xfrm>
              <a:off x="6042025" y="5397500"/>
              <a:ext cx="2324100" cy="314325"/>
            </a:xfrm>
            <a:prstGeom prst="round2SameRect">
              <a:avLst>
                <a:gd name="adj1" fmla="val 27778"/>
                <a:gd name="adj2" fmla="val 0"/>
              </a:avLst>
            </a:prstGeom>
            <a:solidFill>
              <a:schemeClr val="tx2"/>
            </a:solidFill>
            <a:ln w="9525" cap="flat" cmpd="sng" algn="ctr">
              <a:noFill/>
              <a:prstDash val="solid"/>
            </a:ln>
            <a:effectLst/>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37" name="Ellipse 53"/>
            <p:cNvSpPr>
              <a:spLocks noChangeArrowheads="1"/>
            </p:cNvSpPr>
            <p:nvPr/>
          </p:nvSpPr>
          <p:spPr bwMode="auto">
            <a:xfrm>
              <a:off x="6098353" y="5830886"/>
              <a:ext cx="337716" cy="403225"/>
            </a:xfrm>
            <a:prstGeom prst="ellipse">
              <a:avLst/>
            </a:prstGeom>
            <a:solidFill>
              <a:srgbClr val="1F497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US" dirty="0">
                <a:solidFill>
                  <a:srgbClr val="FFFFFF"/>
                </a:solidFill>
                <a:latin typeface="Calibri" pitchFamily="-105" charset="0"/>
              </a:endParaRPr>
            </a:p>
          </p:txBody>
        </p:sp>
        <p:sp>
          <p:nvSpPr>
            <p:cNvPr id="36" name="Tekstboks 72"/>
            <p:cNvSpPr txBox="1">
              <a:spLocks noChangeArrowheads="1"/>
            </p:cNvSpPr>
            <p:nvPr/>
          </p:nvSpPr>
          <p:spPr bwMode="auto">
            <a:xfrm>
              <a:off x="6484357" y="5721350"/>
              <a:ext cx="1853960" cy="902444"/>
            </a:xfrm>
            <a:prstGeom prst="rect">
              <a:avLst/>
            </a:prstGeom>
            <a:noFill/>
            <a:ln w="9525">
              <a:noFill/>
              <a:miter lim="800000"/>
              <a:headEnd/>
              <a:tailEnd/>
            </a:ln>
          </p:spPr>
          <p:txBody>
            <a:bodyPr wrap="square">
              <a:spAutoFit/>
            </a:bodyPr>
            <a:lstStyle/>
            <a:p>
              <a:r>
                <a:rPr lang="en-IN" sz="1400" dirty="0" smtClean="0">
                  <a:solidFill>
                    <a:srgbClr val="000000"/>
                  </a:solidFill>
                  <a:latin typeface="Calibri" pitchFamily="-105" charset="0"/>
                </a:rPr>
                <a:t>Gillette has created a strong brand image in totality - that is, all the different perceptions, beliefs, attitudes and behaviors customers associate with their brand.</a:t>
              </a:r>
              <a:endParaRPr lang="da-DK" sz="1400" dirty="0">
                <a:solidFill>
                  <a:srgbClr val="000000"/>
                </a:solidFill>
                <a:latin typeface="Calibri" pitchFamily="-105" charset="0"/>
              </a:endParaRPr>
            </a:p>
          </p:txBody>
        </p:sp>
      </p:grpSp>
      <p:grpSp>
        <p:nvGrpSpPr>
          <p:cNvPr id="39" name="Group 130"/>
          <p:cNvGrpSpPr>
            <a:grpSpLocks/>
          </p:cNvGrpSpPr>
          <p:nvPr/>
        </p:nvGrpSpPr>
        <p:grpSpPr bwMode="auto">
          <a:xfrm>
            <a:off x="1247579" y="1052737"/>
            <a:ext cx="3612454" cy="1440159"/>
            <a:chOff x="6042025" y="5397500"/>
            <a:chExt cx="2420603" cy="1111249"/>
          </a:xfrm>
        </p:grpSpPr>
        <p:sp>
          <p:nvSpPr>
            <p:cNvPr id="40" name="Rounded Rectangle 27"/>
            <p:cNvSpPr>
              <a:spLocks noChangeArrowheads="1"/>
            </p:cNvSpPr>
            <p:nvPr/>
          </p:nvSpPr>
          <p:spPr bwMode="auto">
            <a:xfrm rot="16200000" flipH="1">
              <a:off x="6653214" y="4795837"/>
              <a:ext cx="1101725" cy="2324100"/>
            </a:xfrm>
            <a:prstGeom prst="roundRect">
              <a:avLst>
                <a:gd name="adj" fmla="val 7870"/>
              </a:avLst>
            </a:prstGeom>
            <a:solidFill>
              <a:srgbClr val="FFFFFF"/>
            </a:solidFill>
            <a:ln w="6350">
              <a:solidFill>
                <a:schemeClr val="bg1">
                  <a:lumMod val="65000"/>
                </a:schemeClr>
              </a:solidFill>
              <a:round/>
              <a:headEnd/>
              <a:tailEnd/>
            </a:ln>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41" name="Round Same Side Corner Rectangle 40"/>
            <p:cNvSpPr/>
            <p:nvPr/>
          </p:nvSpPr>
          <p:spPr bwMode="auto">
            <a:xfrm>
              <a:off x="6042025" y="5397500"/>
              <a:ext cx="2324100"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44" name="Ellipse 53"/>
            <p:cNvSpPr>
              <a:spLocks noChangeArrowheads="1"/>
            </p:cNvSpPr>
            <p:nvPr/>
          </p:nvSpPr>
          <p:spPr bwMode="auto">
            <a:xfrm>
              <a:off x="6098353" y="5830888"/>
              <a:ext cx="337716" cy="388894"/>
            </a:xfrm>
            <a:prstGeom prst="ellipse">
              <a:avLst/>
            </a:pr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US" dirty="0">
                <a:solidFill>
                  <a:schemeClr val="bg1"/>
                </a:solidFill>
                <a:latin typeface="Calibri" pitchFamily="-105" charset="0"/>
              </a:endParaRPr>
            </a:p>
          </p:txBody>
        </p:sp>
        <p:sp>
          <p:nvSpPr>
            <p:cNvPr id="43" name="Tekstboks 72"/>
            <p:cNvSpPr txBox="1">
              <a:spLocks noChangeArrowheads="1"/>
            </p:cNvSpPr>
            <p:nvPr/>
          </p:nvSpPr>
          <p:spPr bwMode="auto">
            <a:xfrm>
              <a:off x="6436106" y="5730874"/>
              <a:ext cx="2026522" cy="736204"/>
            </a:xfrm>
            <a:prstGeom prst="rect">
              <a:avLst/>
            </a:prstGeom>
            <a:noFill/>
            <a:ln w="9525">
              <a:noFill/>
              <a:miter lim="800000"/>
              <a:headEnd/>
              <a:tailEnd/>
            </a:ln>
          </p:spPr>
          <p:txBody>
            <a:bodyPr wrap="square">
              <a:spAutoFit/>
            </a:bodyPr>
            <a:lstStyle/>
            <a:p>
              <a:r>
                <a:rPr lang="en-IN" sz="1400" dirty="0" smtClean="0">
                  <a:solidFill>
                    <a:srgbClr val="000000"/>
                  </a:solidFill>
                  <a:latin typeface="Calibri" pitchFamily="-105" charset="0"/>
                </a:rPr>
                <a:t>Gillette’s tagline, 'The Best A Man Can Get’, showcased in its ads through the years has created a consistent, intangible sense of product superiority.</a:t>
              </a:r>
              <a:endParaRPr lang="da-DK" sz="1400" dirty="0">
                <a:solidFill>
                  <a:srgbClr val="000000"/>
                </a:solidFill>
                <a:latin typeface="Calibri" pitchFamily="-105" charset="0"/>
              </a:endParaRPr>
            </a:p>
          </p:txBody>
        </p:sp>
      </p:grpSp>
      <p:pic>
        <p:nvPicPr>
          <p:cNvPr id="46" name="Picture 2"/>
          <p:cNvPicPr>
            <a:picLocks noChangeAspect="1" noChangeArrowheads="1"/>
          </p:cNvPicPr>
          <p:nvPr/>
        </p:nvPicPr>
        <p:blipFill>
          <a:blip r:embed="rId5" cstate="print"/>
          <a:srcRect/>
          <a:stretch>
            <a:fillRect/>
          </a:stretch>
        </p:blipFill>
        <p:spPr bwMode="auto">
          <a:xfrm>
            <a:off x="5292080" y="1556791"/>
            <a:ext cx="3096344" cy="4094339"/>
          </a:xfrm>
          <a:prstGeom prst="rect">
            <a:avLst/>
          </a:prstGeom>
          <a:noFill/>
          <a:ln w="9525">
            <a:noFill/>
            <a:miter lim="800000"/>
            <a:headEnd/>
            <a:tailEnd/>
          </a:ln>
        </p:spPr>
      </p:pic>
      <p:pic>
        <p:nvPicPr>
          <p:cNvPr id="3074" name="Picture 2"/>
          <p:cNvPicPr>
            <a:picLocks noChangeAspect="1" noChangeArrowheads="1"/>
          </p:cNvPicPr>
          <p:nvPr/>
        </p:nvPicPr>
        <p:blipFill>
          <a:blip r:embed="rId6" cstate="print"/>
          <a:srcRect/>
          <a:stretch>
            <a:fillRect/>
          </a:stretch>
        </p:blipFill>
        <p:spPr bwMode="auto">
          <a:xfrm>
            <a:off x="5260238" y="1556792"/>
            <a:ext cx="3119314" cy="4032447"/>
          </a:xfrm>
          <a:prstGeom prst="rect">
            <a:avLst/>
          </a:prstGeom>
          <a:noFill/>
          <a:ln w="9525">
            <a:noFill/>
            <a:miter lim="800000"/>
            <a:headEnd/>
            <a:tailEnd/>
          </a:ln>
        </p:spPr>
      </p:pic>
      <p:pic>
        <p:nvPicPr>
          <p:cNvPr id="47" name="Picture 46" descr="gillette.gif"/>
          <p:cNvPicPr>
            <a:picLocks noChangeAspect="1"/>
          </p:cNvPicPr>
          <p:nvPr/>
        </p:nvPicPr>
        <p:blipFill>
          <a:blip r:embed="rId7" cstate="print"/>
          <a:stretch>
            <a:fillRect/>
          </a:stretch>
        </p:blipFill>
        <p:spPr>
          <a:xfrm>
            <a:off x="5076056" y="1340768"/>
            <a:ext cx="3552056" cy="1315371"/>
          </a:xfrm>
          <a:prstGeom prst="rect">
            <a:avLst/>
          </a:prstGeom>
        </p:spPr>
      </p:pic>
      <p:pic>
        <p:nvPicPr>
          <p:cNvPr id="48" name="Picture 47" descr="braun-logo.jpg"/>
          <p:cNvPicPr>
            <a:picLocks noChangeAspect="1"/>
          </p:cNvPicPr>
          <p:nvPr/>
        </p:nvPicPr>
        <p:blipFill>
          <a:blip r:embed="rId8" cstate="print"/>
          <a:srcRect t="16648" b="18871"/>
          <a:stretch>
            <a:fillRect/>
          </a:stretch>
        </p:blipFill>
        <p:spPr>
          <a:xfrm>
            <a:off x="5292080" y="2587616"/>
            <a:ext cx="3029322" cy="1328279"/>
          </a:xfrm>
          <a:prstGeom prst="rect">
            <a:avLst/>
          </a:prstGeom>
        </p:spPr>
      </p:pic>
      <p:pic>
        <p:nvPicPr>
          <p:cNvPr id="49" name="Picture 48" descr="oral-b-logo.jpg"/>
          <p:cNvPicPr>
            <a:picLocks noChangeAspect="1"/>
          </p:cNvPicPr>
          <p:nvPr/>
        </p:nvPicPr>
        <p:blipFill>
          <a:blip r:embed="rId9" cstate="print"/>
          <a:stretch>
            <a:fillRect/>
          </a:stretch>
        </p:blipFill>
        <p:spPr>
          <a:xfrm>
            <a:off x="5292080" y="4221088"/>
            <a:ext cx="3096344" cy="1052229"/>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38" name="Picture 37">
            <a:hlinkClick r:id="" action="ppaction://hlinkshowjump?jump=next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42" name="Picture 41">
            <a:hlinkClick r:id="" action="ppaction://hlinkshowjump?jump=previousslid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2000"/>
                                        <p:tgtEl>
                                          <p:spTgt spid="46"/>
                                        </p:tgtEl>
                                      </p:cBhvr>
                                    </p:animEffect>
                                  </p:childTnLst>
                                </p:cTn>
                              </p:par>
                            </p:childTnLst>
                          </p:cTn>
                        </p:par>
                        <p:par>
                          <p:cTn id="14" fill="hold">
                            <p:stCondLst>
                              <p:cond delay="2000"/>
                            </p:stCondLst>
                            <p:childTnLst>
                              <p:par>
                                <p:cTn id="15" presetID="10" presetClass="exit" presetSubtype="0" fill="hold" nodeType="afterEffect">
                                  <p:stCondLst>
                                    <p:cond delay="2000"/>
                                  </p:stCondLst>
                                  <p:childTnLst>
                                    <p:animEffect transition="out" filter="fade">
                                      <p:cBhvr>
                                        <p:cTn id="16" dur="5000"/>
                                        <p:tgtEl>
                                          <p:spTgt spid="46"/>
                                        </p:tgtEl>
                                      </p:cBhvr>
                                    </p:animEffect>
                                    <p:set>
                                      <p:cBhvr>
                                        <p:cTn id="17" dur="1" fill="hold">
                                          <p:stCondLst>
                                            <p:cond delay="4999"/>
                                          </p:stCondLst>
                                        </p:cTn>
                                        <p:tgtEl>
                                          <p:spTgt spid="46"/>
                                        </p:tgtEl>
                                        <p:attrNameLst>
                                          <p:attrName>style.visibility</p:attrName>
                                        </p:attrNameLst>
                                      </p:cBhvr>
                                      <p:to>
                                        <p:strVal val="hidden"/>
                                      </p:to>
                                    </p:set>
                                  </p:childTnLst>
                                </p:cTn>
                              </p:par>
                              <p:par>
                                <p:cTn id="18" presetID="10" presetClass="entr" presetSubtype="0" fill="hold" nodeType="withEffect">
                                  <p:stCondLst>
                                    <p:cond delay="200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3000"/>
                                        <p:tgtEl>
                                          <p:spTgt spid="32"/>
                                        </p:tgtEl>
                                      </p:cBhvr>
                                    </p:animEffect>
                                  </p:childTnLst>
                                </p:cTn>
                              </p:par>
                              <p:par>
                                <p:cTn id="21" presetID="10" presetClass="entr" presetSubtype="0" fill="hold" nodeType="withEffect">
                                  <p:stCondLst>
                                    <p:cond delay="200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2000"/>
                                        <p:tgtEl>
                                          <p:spTgt spid="3074"/>
                                        </p:tgtEl>
                                      </p:cBhvr>
                                    </p:animEffect>
                                  </p:childTnLst>
                                </p:cTn>
                              </p:par>
                            </p:childTnLst>
                          </p:cTn>
                        </p:par>
                        <p:par>
                          <p:cTn id="24" fill="hold">
                            <p:stCondLst>
                              <p:cond delay="9000"/>
                            </p:stCondLst>
                            <p:childTnLst>
                              <p:par>
                                <p:cTn id="25" presetID="10" presetClass="exit" presetSubtype="0" fill="hold" nodeType="afterEffect">
                                  <p:stCondLst>
                                    <p:cond delay="2000"/>
                                  </p:stCondLst>
                                  <p:childTnLst>
                                    <p:animEffect transition="out" filter="fade">
                                      <p:cBhvr>
                                        <p:cTn id="26" dur="5000"/>
                                        <p:tgtEl>
                                          <p:spTgt spid="3074"/>
                                        </p:tgtEl>
                                      </p:cBhvr>
                                    </p:animEffect>
                                    <p:set>
                                      <p:cBhvr>
                                        <p:cTn id="27" dur="1" fill="hold">
                                          <p:stCondLst>
                                            <p:cond delay="4999"/>
                                          </p:stCondLst>
                                        </p:cTn>
                                        <p:tgtEl>
                                          <p:spTgt spid="3074"/>
                                        </p:tgtEl>
                                        <p:attrNameLst>
                                          <p:attrName>style.visibility</p:attrName>
                                        </p:attrNameLst>
                                      </p:cBhvr>
                                      <p:to>
                                        <p:strVal val="hidden"/>
                                      </p:to>
                                    </p:set>
                                  </p:childTnLst>
                                </p:cTn>
                              </p:par>
                              <p:par>
                                <p:cTn id="28" presetID="10" presetClass="entr" presetSubtype="0" fill="hold" nodeType="withEffect">
                                  <p:stCondLst>
                                    <p:cond delay="20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000"/>
                                        <p:tgtEl>
                                          <p:spTgt spid="25"/>
                                        </p:tgtEl>
                                      </p:cBhvr>
                                    </p:animEffect>
                                  </p:childTnLst>
                                </p:cTn>
                              </p:par>
                              <p:par>
                                <p:cTn id="31" presetID="10" presetClass="entr" presetSubtype="0" fill="hold" nodeType="withEffect">
                                  <p:stCondLst>
                                    <p:cond delay="200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2000"/>
                                        <p:tgtEl>
                                          <p:spTgt spid="47"/>
                                        </p:tgtEl>
                                      </p:cBhvr>
                                    </p:animEffect>
                                  </p:childTnLst>
                                </p:cTn>
                              </p:par>
                              <p:par>
                                <p:cTn id="34" presetID="10" presetClass="entr" presetSubtype="0" fill="hold" nodeType="withEffect">
                                  <p:stCondLst>
                                    <p:cond delay="200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3000"/>
                                        <p:tgtEl>
                                          <p:spTgt spid="48"/>
                                        </p:tgtEl>
                                      </p:cBhvr>
                                    </p:animEffect>
                                  </p:childTnLst>
                                </p:cTn>
                              </p:par>
                              <p:par>
                                <p:cTn id="37" presetID="10" presetClass="entr" presetSubtype="0" fill="hold" nodeType="withEffect">
                                  <p:stCondLst>
                                    <p:cond delay="200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0"/>
                                        <p:tgtEl>
                                          <p:spTgt spid="49"/>
                                        </p:tgtEl>
                                      </p:cBhvr>
                                    </p:animEffect>
                                  </p:childTnLst>
                                </p:cTn>
                              </p:par>
                            </p:childTnLst>
                          </p:cTn>
                        </p:par>
                        <p:par>
                          <p:cTn id="40" fill="hold">
                            <p:stCondLst>
                              <p:cond delay="16000"/>
                            </p:stCondLst>
                            <p:childTnLst>
                              <p:par>
                                <p:cTn id="41" presetID="10" presetClass="entr" presetSubtype="0" fill="hold" nodeType="afterEffect">
                                  <p:stCondLst>
                                    <p:cond delay="5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116632"/>
            <a:ext cx="6696744" cy="707886"/>
          </a:xfrm>
          <a:prstGeom prst="rect">
            <a:avLst/>
          </a:prstGeom>
          <a:noFill/>
        </p:spPr>
        <p:txBody>
          <a:bodyPr wrap="square" rtlCol="0">
            <a:spAutoFit/>
          </a:bodyPr>
          <a:lstStyle/>
          <a:p>
            <a:r>
              <a:rPr lang="en-US" sz="4000" dirty="0" smtClean="0">
                <a:latin typeface="Garamond" pitchFamily="18" charset="0"/>
              </a:rPr>
              <a:t>What is Brand Management?</a:t>
            </a:r>
            <a:endParaRPr lang="en-IN" sz="4000" dirty="0">
              <a:latin typeface="Garamond" pitchFamily="18" charset="0"/>
            </a:endParaRPr>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7" name="Oval 56"/>
          <p:cNvSpPr/>
          <p:nvPr/>
        </p:nvSpPr>
        <p:spPr bwMode="auto">
          <a:xfrm>
            <a:off x="5248275" y="1550988"/>
            <a:ext cx="715963" cy="714375"/>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sp>
        <p:nvSpPr>
          <p:cNvPr id="58" name="Oval 57"/>
          <p:cNvSpPr/>
          <p:nvPr/>
        </p:nvSpPr>
        <p:spPr bwMode="auto">
          <a:xfrm>
            <a:off x="5337175" y="1595438"/>
            <a:ext cx="538163" cy="401637"/>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cxnSp>
        <p:nvCxnSpPr>
          <p:cNvPr id="59" name="Straight Connector 58"/>
          <p:cNvCxnSpPr>
            <a:cxnSpLocks noChangeShapeType="1"/>
          </p:cNvCxnSpPr>
          <p:nvPr/>
        </p:nvCxnSpPr>
        <p:spPr bwMode="auto">
          <a:xfrm>
            <a:off x="5927725" y="2222500"/>
            <a:ext cx="773113" cy="609600"/>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60" name="Rektangel 76"/>
          <p:cNvSpPr>
            <a:spLocks noChangeArrowheads="1"/>
          </p:cNvSpPr>
          <p:nvPr/>
        </p:nvSpPr>
        <p:spPr bwMode="auto">
          <a:xfrm>
            <a:off x="6700838" y="2060848"/>
            <a:ext cx="2119634" cy="692497"/>
          </a:xfrm>
          <a:prstGeom prst="rect">
            <a:avLst/>
          </a:prstGeom>
          <a:noFill/>
          <a:ln w="9525">
            <a:noFill/>
            <a:miter lim="800000"/>
            <a:headEnd/>
            <a:tailEnd/>
          </a:ln>
        </p:spPr>
        <p:txBody>
          <a:bodyPr wrap="square">
            <a:spAutoFit/>
          </a:bodyPr>
          <a:lstStyle/>
          <a:p>
            <a:pPr>
              <a:spcAft>
                <a:spcPts val="600"/>
              </a:spcAft>
            </a:pPr>
            <a:r>
              <a:rPr lang="en-IN" sz="1300" noProof="1" smtClean="0">
                <a:solidFill>
                  <a:srgbClr val="262626"/>
                </a:solidFill>
                <a:latin typeface="Calibri" pitchFamily="-105" charset="0"/>
                <a:cs typeface="Arial" charset="0"/>
              </a:rPr>
              <a:t>Now, that you have learnt about ‘brands’, let us see what is brand management.</a:t>
            </a:r>
            <a:endParaRPr lang="da-DK" sz="1300" dirty="0">
              <a:solidFill>
                <a:srgbClr val="1E1C11"/>
              </a:solidFill>
            </a:endParaRPr>
          </a:p>
        </p:txBody>
      </p:sp>
      <p:sp>
        <p:nvSpPr>
          <p:cNvPr id="61" name="Round Same Side Corner Rectangle 21"/>
          <p:cNvSpPr>
            <a:spLocks noChangeArrowheads="1"/>
          </p:cNvSpPr>
          <p:nvPr/>
        </p:nvSpPr>
        <p:spPr bwMode="auto">
          <a:xfrm rot="3869972">
            <a:off x="5058569" y="1616869"/>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62" name="Oval 61"/>
          <p:cNvSpPr/>
          <p:nvPr/>
        </p:nvSpPr>
        <p:spPr bwMode="auto">
          <a:xfrm>
            <a:off x="4355976" y="1916832"/>
            <a:ext cx="864096" cy="786383"/>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sp>
        <p:nvSpPr>
          <p:cNvPr id="63" name="Oval 62"/>
          <p:cNvSpPr/>
          <p:nvPr/>
        </p:nvSpPr>
        <p:spPr bwMode="auto">
          <a:xfrm>
            <a:off x="4444876" y="1961282"/>
            <a:ext cx="649509" cy="442121"/>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cxnSp>
        <p:nvCxnSpPr>
          <p:cNvPr id="64" name="Straight Connector 63"/>
          <p:cNvCxnSpPr>
            <a:cxnSpLocks noChangeShapeType="1"/>
          </p:cNvCxnSpPr>
          <p:nvPr/>
        </p:nvCxnSpPr>
        <p:spPr bwMode="auto">
          <a:xfrm>
            <a:off x="5097133" y="2705010"/>
            <a:ext cx="773113" cy="609600"/>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65" name="Rektangel 76"/>
          <p:cNvSpPr>
            <a:spLocks noChangeArrowheads="1"/>
          </p:cNvSpPr>
          <p:nvPr/>
        </p:nvSpPr>
        <p:spPr bwMode="auto">
          <a:xfrm>
            <a:off x="5868144" y="3068960"/>
            <a:ext cx="2520280" cy="692497"/>
          </a:xfrm>
          <a:prstGeom prst="rect">
            <a:avLst/>
          </a:prstGeom>
          <a:noFill/>
          <a:ln w="9525">
            <a:noFill/>
            <a:miter lim="800000"/>
            <a:headEnd/>
            <a:tailEnd/>
          </a:ln>
        </p:spPr>
        <p:txBody>
          <a:bodyPr wrap="square">
            <a:spAutoFit/>
          </a:bodyPr>
          <a:lstStyle/>
          <a:p>
            <a:pPr>
              <a:spcAft>
                <a:spcPts val="600"/>
              </a:spcAft>
            </a:pPr>
            <a:r>
              <a:rPr lang="en-IN" sz="1300" noProof="1" smtClean="0">
                <a:solidFill>
                  <a:srgbClr val="262626"/>
                </a:solidFill>
                <a:latin typeface="Calibri" pitchFamily="-105" charset="0"/>
                <a:cs typeface="Arial" charset="0"/>
              </a:rPr>
              <a:t>Brand management is the process of building, managing and improving a brand. </a:t>
            </a:r>
            <a:endParaRPr lang="da-DK" sz="1300" dirty="0">
              <a:solidFill>
                <a:srgbClr val="1E1C11"/>
              </a:solidFill>
            </a:endParaRPr>
          </a:p>
        </p:txBody>
      </p:sp>
      <p:sp>
        <p:nvSpPr>
          <p:cNvPr id="66" name="Round Same Side Corner Rectangle 21"/>
          <p:cNvSpPr>
            <a:spLocks noChangeArrowheads="1"/>
          </p:cNvSpPr>
          <p:nvPr/>
        </p:nvSpPr>
        <p:spPr bwMode="auto">
          <a:xfrm rot="3869972">
            <a:off x="4227977" y="2099379"/>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67" name="Oval 66"/>
          <p:cNvSpPr/>
          <p:nvPr/>
        </p:nvSpPr>
        <p:spPr bwMode="auto">
          <a:xfrm>
            <a:off x="3419872" y="2348880"/>
            <a:ext cx="936104" cy="948591"/>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cxnSp>
        <p:nvCxnSpPr>
          <p:cNvPr id="68" name="Straight Connector 67"/>
          <p:cNvCxnSpPr>
            <a:cxnSpLocks noChangeShapeType="1"/>
          </p:cNvCxnSpPr>
          <p:nvPr/>
        </p:nvCxnSpPr>
        <p:spPr bwMode="auto">
          <a:xfrm>
            <a:off x="4161029" y="3268587"/>
            <a:ext cx="771011" cy="736477"/>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69" name="Rektangel 76"/>
          <p:cNvSpPr>
            <a:spLocks noChangeArrowheads="1"/>
          </p:cNvSpPr>
          <p:nvPr/>
        </p:nvSpPr>
        <p:spPr bwMode="auto">
          <a:xfrm>
            <a:off x="4860032" y="4005064"/>
            <a:ext cx="2448272" cy="492443"/>
          </a:xfrm>
          <a:prstGeom prst="rect">
            <a:avLst/>
          </a:prstGeom>
          <a:noFill/>
          <a:ln w="9525">
            <a:noFill/>
            <a:miter lim="800000"/>
            <a:headEnd/>
            <a:tailEnd/>
          </a:ln>
        </p:spPr>
        <p:txBody>
          <a:bodyPr wrap="square">
            <a:spAutoFit/>
          </a:bodyPr>
          <a:lstStyle/>
          <a:p>
            <a:pPr>
              <a:spcAft>
                <a:spcPts val="600"/>
              </a:spcAft>
            </a:pPr>
            <a:r>
              <a:rPr lang="en-IN" sz="1300" noProof="1" smtClean="0">
                <a:solidFill>
                  <a:srgbClr val="262626"/>
                </a:solidFill>
                <a:latin typeface="Calibri" pitchFamily="-105" charset="0"/>
                <a:cs typeface="Arial" charset="0"/>
              </a:rPr>
              <a:t>It begins by having a thorough knowledge of the term “brand”. </a:t>
            </a:r>
            <a:endParaRPr lang="da-DK" sz="1300" dirty="0">
              <a:solidFill>
                <a:srgbClr val="1E1C11"/>
              </a:solidFill>
            </a:endParaRPr>
          </a:p>
        </p:txBody>
      </p:sp>
      <p:sp>
        <p:nvSpPr>
          <p:cNvPr id="70" name="Round Same Side Corner Rectangle 21"/>
          <p:cNvSpPr>
            <a:spLocks noChangeArrowheads="1"/>
          </p:cNvSpPr>
          <p:nvPr/>
        </p:nvSpPr>
        <p:spPr bwMode="auto">
          <a:xfrm rot="3869972">
            <a:off x="3353626" y="2531427"/>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72" name="Oval 71"/>
          <p:cNvSpPr/>
          <p:nvPr/>
        </p:nvSpPr>
        <p:spPr bwMode="auto">
          <a:xfrm>
            <a:off x="2277999" y="2780928"/>
            <a:ext cx="1141873" cy="1152128"/>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cxnSp>
        <p:nvCxnSpPr>
          <p:cNvPr id="73" name="Straight Connector 72"/>
          <p:cNvCxnSpPr>
            <a:cxnSpLocks noChangeShapeType="1"/>
          </p:cNvCxnSpPr>
          <p:nvPr/>
        </p:nvCxnSpPr>
        <p:spPr bwMode="auto">
          <a:xfrm>
            <a:off x="2915816" y="3944242"/>
            <a:ext cx="771011" cy="736477"/>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74" name="Rektangel 76"/>
          <p:cNvSpPr>
            <a:spLocks noChangeArrowheads="1"/>
          </p:cNvSpPr>
          <p:nvPr/>
        </p:nvSpPr>
        <p:spPr bwMode="auto">
          <a:xfrm>
            <a:off x="3614818" y="4752727"/>
            <a:ext cx="2685373" cy="692497"/>
          </a:xfrm>
          <a:prstGeom prst="rect">
            <a:avLst/>
          </a:prstGeom>
          <a:noFill/>
          <a:ln w="9525">
            <a:noFill/>
            <a:miter lim="800000"/>
            <a:headEnd/>
            <a:tailEnd/>
          </a:ln>
        </p:spPr>
        <p:txBody>
          <a:bodyPr wrap="square">
            <a:spAutoFit/>
          </a:bodyPr>
          <a:lstStyle/>
          <a:p>
            <a:pPr>
              <a:spcAft>
                <a:spcPts val="600"/>
              </a:spcAft>
            </a:pPr>
            <a:r>
              <a:rPr lang="en-IN" sz="1300" noProof="1" smtClean="0">
                <a:solidFill>
                  <a:srgbClr val="262626"/>
                </a:solidFill>
                <a:latin typeface="Calibri" pitchFamily="-105" charset="0"/>
                <a:cs typeface="Arial" charset="0"/>
              </a:rPr>
              <a:t>Hence, brand management includes developing a promise, making that promise and maintaining it. </a:t>
            </a:r>
            <a:endParaRPr lang="da-DK" sz="1300" dirty="0">
              <a:solidFill>
                <a:srgbClr val="1E1C11"/>
              </a:solidFill>
            </a:endParaRPr>
          </a:p>
        </p:txBody>
      </p:sp>
      <p:sp>
        <p:nvSpPr>
          <p:cNvPr id="75" name="Round Same Side Corner Rectangle 21"/>
          <p:cNvSpPr>
            <a:spLocks noChangeArrowheads="1"/>
          </p:cNvSpPr>
          <p:nvPr/>
        </p:nvSpPr>
        <p:spPr bwMode="auto">
          <a:xfrm rot="3869972">
            <a:off x="2211753" y="3184590"/>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76" name="Oval 75"/>
          <p:cNvSpPr/>
          <p:nvPr/>
        </p:nvSpPr>
        <p:spPr bwMode="auto">
          <a:xfrm>
            <a:off x="899592" y="3356992"/>
            <a:ext cx="1336820" cy="1352183"/>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cxnSp>
        <p:nvCxnSpPr>
          <p:cNvPr id="77" name="Straight Connector 76"/>
          <p:cNvCxnSpPr>
            <a:cxnSpLocks noChangeShapeType="1"/>
          </p:cNvCxnSpPr>
          <p:nvPr/>
        </p:nvCxnSpPr>
        <p:spPr bwMode="auto">
          <a:xfrm>
            <a:off x="1547664" y="4797152"/>
            <a:ext cx="771011" cy="736477"/>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78" name="Rektangel 76"/>
          <p:cNvSpPr>
            <a:spLocks noChangeArrowheads="1"/>
          </p:cNvSpPr>
          <p:nvPr/>
        </p:nvSpPr>
        <p:spPr bwMode="auto">
          <a:xfrm>
            <a:off x="2339752" y="5589240"/>
            <a:ext cx="3600400" cy="692497"/>
          </a:xfrm>
          <a:prstGeom prst="rect">
            <a:avLst/>
          </a:prstGeom>
          <a:noFill/>
          <a:ln w="9525">
            <a:noFill/>
            <a:miter lim="800000"/>
            <a:headEnd/>
            <a:tailEnd/>
          </a:ln>
        </p:spPr>
        <p:txBody>
          <a:bodyPr wrap="square">
            <a:spAutoFit/>
          </a:bodyPr>
          <a:lstStyle/>
          <a:p>
            <a:pPr>
              <a:spcAft>
                <a:spcPts val="600"/>
              </a:spcAft>
            </a:pPr>
            <a:r>
              <a:rPr lang="en-IN" sz="1300" noProof="1" smtClean="0">
                <a:solidFill>
                  <a:srgbClr val="262626"/>
                </a:solidFill>
                <a:latin typeface="Calibri" pitchFamily="-105" charset="0"/>
                <a:cs typeface="Arial" charset="0"/>
              </a:rPr>
              <a:t>It means defining the brand, positioning the brand, and delivering the brand. It is an art of creating and sustaining the brand.</a:t>
            </a:r>
            <a:endParaRPr lang="da-DK" sz="1300" dirty="0">
              <a:solidFill>
                <a:srgbClr val="1E1C11"/>
              </a:solidFill>
            </a:endParaRPr>
          </a:p>
        </p:txBody>
      </p:sp>
      <p:sp>
        <p:nvSpPr>
          <p:cNvPr id="79" name="Oval 78"/>
          <p:cNvSpPr/>
          <p:nvPr/>
        </p:nvSpPr>
        <p:spPr bwMode="auto">
          <a:xfrm>
            <a:off x="3563888" y="2420888"/>
            <a:ext cx="648072" cy="432048"/>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sp>
        <p:nvSpPr>
          <p:cNvPr id="80" name="Oval 79"/>
          <p:cNvSpPr/>
          <p:nvPr/>
        </p:nvSpPr>
        <p:spPr bwMode="auto">
          <a:xfrm>
            <a:off x="2483768" y="2852936"/>
            <a:ext cx="792088" cy="432048"/>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sp>
        <p:nvSpPr>
          <p:cNvPr id="81" name="Oval 80"/>
          <p:cNvSpPr/>
          <p:nvPr/>
        </p:nvSpPr>
        <p:spPr bwMode="auto">
          <a:xfrm>
            <a:off x="1043608" y="3429000"/>
            <a:ext cx="1008112" cy="504056"/>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35" name="Picture 34">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36" name="Picture 35">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par>
                                <p:cTn id="8" presetID="1" presetClass="emph" presetSubtype="2" fill="hold" nodeType="withEffect">
                                  <p:stCondLst>
                                    <p:cond delay="0"/>
                                  </p:stCondLst>
                                  <p:childTnLst>
                                    <p:animClr clrSpc="rgb" dir="cw">
                                      <p:cBhvr>
                                        <p:cTn id="9" dur="1000" fill="hold"/>
                                        <p:tgtEl>
                                          <p:spTgt spid="57"/>
                                        </p:tgtEl>
                                        <p:attrNameLst>
                                          <p:attrName>fillcolor</p:attrName>
                                        </p:attrNameLst>
                                      </p:cBhvr>
                                      <p:to>
                                        <a:srgbClr val="CC0000"/>
                                      </p:to>
                                    </p:animClr>
                                    <p:set>
                                      <p:cBhvr>
                                        <p:cTn id="10" dur="1000" fill="hold"/>
                                        <p:tgtEl>
                                          <p:spTgt spid="57"/>
                                        </p:tgtEl>
                                        <p:attrNameLst>
                                          <p:attrName>fill.type</p:attrName>
                                        </p:attrNameLst>
                                      </p:cBhvr>
                                      <p:to>
                                        <p:strVal val="solid"/>
                                      </p:to>
                                    </p:set>
                                    <p:set>
                                      <p:cBhvr>
                                        <p:cTn id="11" dur="1000" fill="hold"/>
                                        <p:tgtEl>
                                          <p:spTgt spid="57"/>
                                        </p:tgtEl>
                                        <p:attrNameLst>
                                          <p:attrName>fill.on</p:attrName>
                                        </p:attrNameLst>
                                      </p:cBhvr>
                                      <p:to>
                                        <p:strVal val="true"/>
                                      </p:to>
                                    </p:se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up)">
                                      <p:cBhvr>
                                        <p:cTn id="15" dur="500"/>
                                        <p:tgtEl>
                                          <p:spTgt spid="5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childTnLst>
                          </p:cTn>
                        </p:par>
                        <p:par>
                          <p:cTn id="19" fill="hold">
                            <p:stCondLst>
                              <p:cond delay="1500"/>
                            </p:stCondLst>
                            <p:childTnLst>
                              <p:par>
                                <p:cTn id="20" presetID="22" presetClass="entr" presetSubtype="2" fill="hold" grpId="0" nodeType="afterEffect">
                                  <p:stCondLst>
                                    <p:cond delay="1000"/>
                                  </p:stCondLst>
                                  <p:childTnLst>
                                    <p:set>
                                      <p:cBhvr>
                                        <p:cTn id="21" dur="1" fill="hold">
                                          <p:stCondLst>
                                            <p:cond delay="0"/>
                                          </p:stCondLst>
                                        </p:cTn>
                                        <p:tgtEl>
                                          <p:spTgt spid="61"/>
                                        </p:tgtEl>
                                        <p:attrNameLst>
                                          <p:attrName>style.visibility</p:attrName>
                                        </p:attrNameLst>
                                      </p:cBhvr>
                                      <p:to>
                                        <p:strVal val="visible"/>
                                      </p:to>
                                    </p:set>
                                    <p:animEffect transition="in" filter="wipe(right)">
                                      <p:cBhvr>
                                        <p:cTn id="22" dur="1000"/>
                                        <p:tgtEl>
                                          <p:spTgt spid="61"/>
                                        </p:tgtEl>
                                      </p:cBhvr>
                                    </p:animEffect>
                                  </p:childTnLst>
                                </p:cTn>
                              </p:par>
                              <p:par>
                                <p:cTn id="23" presetID="1" presetClass="emph" presetSubtype="2" fill="hold" nodeType="withEffect">
                                  <p:stCondLst>
                                    <p:cond delay="1000"/>
                                  </p:stCondLst>
                                  <p:childTnLst>
                                    <p:animClr clrSpc="rgb" dir="cw">
                                      <p:cBhvr>
                                        <p:cTn id="24" dur="1000" fill="hold"/>
                                        <p:tgtEl>
                                          <p:spTgt spid="57"/>
                                        </p:tgtEl>
                                        <p:attrNameLst>
                                          <p:attrName>fillcolor</p:attrName>
                                        </p:attrNameLst>
                                      </p:cBhvr>
                                      <p:to>
                                        <a:srgbClr val="C3C7CB"/>
                                      </p:to>
                                    </p:animClr>
                                    <p:set>
                                      <p:cBhvr>
                                        <p:cTn id="25" dur="1000" fill="hold"/>
                                        <p:tgtEl>
                                          <p:spTgt spid="57"/>
                                        </p:tgtEl>
                                        <p:attrNameLst>
                                          <p:attrName>fill.type</p:attrName>
                                        </p:attrNameLst>
                                      </p:cBhvr>
                                      <p:to>
                                        <p:strVal val="solid"/>
                                      </p:to>
                                    </p:set>
                                    <p:set>
                                      <p:cBhvr>
                                        <p:cTn id="26" dur="1000" fill="hold"/>
                                        <p:tgtEl>
                                          <p:spTgt spid="57"/>
                                        </p:tgtEl>
                                        <p:attrNameLst>
                                          <p:attrName>fill.on</p:attrName>
                                        </p:attrNameLst>
                                      </p:cBhvr>
                                      <p:to>
                                        <p:strVal val="true"/>
                                      </p:to>
                                    </p:set>
                                  </p:childTnLst>
                                </p:cTn>
                              </p:par>
                              <p:par>
                                <p:cTn id="27" presetID="10" presetClass="entr" presetSubtype="0" fill="hold" grpId="0" nodeType="withEffect">
                                  <p:stCondLst>
                                    <p:cond delay="100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childTnLst>
                                </p:cTn>
                              </p:par>
                              <p:par>
                                <p:cTn id="30" presetID="1" presetClass="emph" presetSubtype="2" fill="hold" nodeType="withEffect">
                                  <p:stCondLst>
                                    <p:cond delay="1000"/>
                                  </p:stCondLst>
                                  <p:childTnLst>
                                    <p:animClr clrSpc="rgb" dir="cw">
                                      <p:cBhvr>
                                        <p:cTn id="31" dur="1000" fill="hold"/>
                                        <p:tgtEl>
                                          <p:spTgt spid="62"/>
                                        </p:tgtEl>
                                        <p:attrNameLst>
                                          <p:attrName>fillcolor</p:attrName>
                                        </p:attrNameLst>
                                      </p:cBhvr>
                                      <p:to>
                                        <a:srgbClr val="CC0000"/>
                                      </p:to>
                                    </p:animClr>
                                    <p:set>
                                      <p:cBhvr>
                                        <p:cTn id="32" dur="1000" fill="hold"/>
                                        <p:tgtEl>
                                          <p:spTgt spid="62"/>
                                        </p:tgtEl>
                                        <p:attrNameLst>
                                          <p:attrName>fill.type</p:attrName>
                                        </p:attrNameLst>
                                      </p:cBhvr>
                                      <p:to>
                                        <p:strVal val="solid"/>
                                      </p:to>
                                    </p:set>
                                    <p:set>
                                      <p:cBhvr>
                                        <p:cTn id="33" dur="1000" fill="hold"/>
                                        <p:tgtEl>
                                          <p:spTgt spid="62"/>
                                        </p:tgtEl>
                                        <p:attrNameLst>
                                          <p:attrName>fill.on</p:attrName>
                                        </p:attrNameLst>
                                      </p:cBhvr>
                                      <p:to>
                                        <p:strVal val="true"/>
                                      </p:to>
                                    </p:se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up)">
                                      <p:cBhvr>
                                        <p:cTn id="37" dur="500"/>
                                        <p:tgtEl>
                                          <p:spTgt spid="6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left)">
                                      <p:cBhvr>
                                        <p:cTn id="40" dur="500"/>
                                        <p:tgtEl>
                                          <p:spTgt spid="65"/>
                                        </p:tgtEl>
                                      </p:cBhvr>
                                    </p:animEffect>
                                  </p:childTnLst>
                                </p:cTn>
                              </p:par>
                            </p:childTnLst>
                          </p:cTn>
                        </p:par>
                        <p:par>
                          <p:cTn id="41" fill="hold">
                            <p:stCondLst>
                              <p:cond delay="4000"/>
                            </p:stCondLst>
                            <p:childTnLst>
                              <p:par>
                                <p:cTn id="42" presetID="22" presetClass="entr" presetSubtype="2" fill="hold" grpId="0" nodeType="afterEffect">
                                  <p:stCondLst>
                                    <p:cond delay="750"/>
                                  </p:stCondLst>
                                  <p:childTnLst>
                                    <p:set>
                                      <p:cBhvr>
                                        <p:cTn id="43" dur="1" fill="hold">
                                          <p:stCondLst>
                                            <p:cond delay="0"/>
                                          </p:stCondLst>
                                        </p:cTn>
                                        <p:tgtEl>
                                          <p:spTgt spid="66"/>
                                        </p:tgtEl>
                                        <p:attrNameLst>
                                          <p:attrName>style.visibility</p:attrName>
                                        </p:attrNameLst>
                                      </p:cBhvr>
                                      <p:to>
                                        <p:strVal val="visible"/>
                                      </p:to>
                                    </p:set>
                                    <p:animEffect transition="in" filter="wipe(right)">
                                      <p:cBhvr>
                                        <p:cTn id="44" dur="1000"/>
                                        <p:tgtEl>
                                          <p:spTgt spid="66"/>
                                        </p:tgtEl>
                                      </p:cBhvr>
                                    </p:animEffect>
                                  </p:childTnLst>
                                </p:cTn>
                              </p:par>
                              <p:par>
                                <p:cTn id="45" presetID="1" presetClass="emph" presetSubtype="2" fill="hold" nodeType="withEffect">
                                  <p:stCondLst>
                                    <p:cond delay="750"/>
                                  </p:stCondLst>
                                  <p:childTnLst>
                                    <p:animClr clrSpc="rgb" dir="cw">
                                      <p:cBhvr>
                                        <p:cTn id="46" dur="1000" fill="hold"/>
                                        <p:tgtEl>
                                          <p:spTgt spid="62"/>
                                        </p:tgtEl>
                                        <p:attrNameLst>
                                          <p:attrName>fillcolor</p:attrName>
                                        </p:attrNameLst>
                                      </p:cBhvr>
                                      <p:to>
                                        <a:srgbClr val="C3C7CB"/>
                                      </p:to>
                                    </p:animClr>
                                    <p:set>
                                      <p:cBhvr>
                                        <p:cTn id="47" dur="1000" fill="hold"/>
                                        <p:tgtEl>
                                          <p:spTgt spid="62"/>
                                        </p:tgtEl>
                                        <p:attrNameLst>
                                          <p:attrName>fill.type</p:attrName>
                                        </p:attrNameLst>
                                      </p:cBhvr>
                                      <p:to>
                                        <p:strVal val="solid"/>
                                      </p:to>
                                    </p:set>
                                    <p:set>
                                      <p:cBhvr>
                                        <p:cTn id="48" dur="1000" fill="hold"/>
                                        <p:tgtEl>
                                          <p:spTgt spid="62"/>
                                        </p:tgtEl>
                                        <p:attrNameLst>
                                          <p:attrName>fill.on</p:attrName>
                                        </p:attrNameLst>
                                      </p:cBhvr>
                                      <p:to>
                                        <p:strVal val="true"/>
                                      </p:to>
                                    </p:set>
                                  </p:childTnLst>
                                </p:cTn>
                              </p:par>
                              <p:par>
                                <p:cTn id="49" presetID="10" presetClass="entr" presetSubtype="0" fill="hold" grpId="0" nodeType="withEffect">
                                  <p:stCondLst>
                                    <p:cond delay="75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1000"/>
                                        <p:tgtEl>
                                          <p:spTgt spid="67"/>
                                        </p:tgtEl>
                                      </p:cBhvr>
                                    </p:animEffect>
                                  </p:childTnLst>
                                </p:cTn>
                              </p:par>
                              <p:par>
                                <p:cTn id="52" presetID="1" presetClass="emph" presetSubtype="2" fill="hold" nodeType="withEffect">
                                  <p:stCondLst>
                                    <p:cond delay="750"/>
                                  </p:stCondLst>
                                  <p:childTnLst>
                                    <p:animClr clrSpc="rgb" dir="cw">
                                      <p:cBhvr>
                                        <p:cTn id="53" dur="1000" fill="hold"/>
                                        <p:tgtEl>
                                          <p:spTgt spid="67"/>
                                        </p:tgtEl>
                                        <p:attrNameLst>
                                          <p:attrName>fillcolor</p:attrName>
                                        </p:attrNameLst>
                                      </p:cBhvr>
                                      <p:to>
                                        <a:srgbClr val="CC0000"/>
                                      </p:to>
                                    </p:animClr>
                                    <p:set>
                                      <p:cBhvr>
                                        <p:cTn id="54" dur="1000" fill="hold"/>
                                        <p:tgtEl>
                                          <p:spTgt spid="67"/>
                                        </p:tgtEl>
                                        <p:attrNameLst>
                                          <p:attrName>fill.type</p:attrName>
                                        </p:attrNameLst>
                                      </p:cBhvr>
                                      <p:to>
                                        <p:strVal val="solid"/>
                                      </p:to>
                                    </p:set>
                                    <p:set>
                                      <p:cBhvr>
                                        <p:cTn id="55" dur="1000" fill="hold"/>
                                        <p:tgtEl>
                                          <p:spTgt spid="67"/>
                                        </p:tgtEl>
                                        <p:attrNameLst>
                                          <p:attrName>fill.on</p:attrName>
                                        </p:attrNameLst>
                                      </p:cBhvr>
                                      <p:to>
                                        <p:strVal val="true"/>
                                      </p:to>
                                    </p:set>
                                  </p:childTnLst>
                                </p:cTn>
                              </p:par>
                            </p:childTnLst>
                          </p:cTn>
                        </p:par>
                        <p:par>
                          <p:cTn id="56" fill="hold">
                            <p:stCondLst>
                              <p:cond delay="5750"/>
                            </p:stCondLst>
                            <p:childTnLst>
                              <p:par>
                                <p:cTn id="57" presetID="22" presetClass="entr" presetSubtype="1"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up)">
                                      <p:cBhvr>
                                        <p:cTn id="59" dur="500"/>
                                        <p:tgtEl>
                                          <p:spTgt spid="6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left)">
                                      <p:cBhvr>
                                        <p:cTn id="62" dur="500"/>
                                        <p:tgtEl>
                                          <p:spTgt spid="69"/>
                                        </p:tgtEl>
                                      </p:cBhvr>
                                    </p:animEffect>
                                  </p:childTnLst>
                                </p:cTn>
                              </p:par>
                            </p:childTnLst>
                          </p:cTn>
                        </p:par>
                        <p:par>
                          <p:cTn id="63" fill="hold">
                            <p:stCondLst>
                              <p:cond delay="6250"/>
                            </p:stCondLst>
                            <p:childTnLst>
                              <p:par>
                                <p:cTn id="64" presetID="22" presetClass="entr" presetSubtype="2" fill="hold" grpId="0" nodeType="afterEffect">
                                  <p:stCondLst>
                                    <p:cond delay="1000"/>
                                  </p:stCondLst>
                                  <p:childTnLst>
                                    <p:set>
                                      <p:cBhvr>
                                        <p:cTn id="65" dur="1" fill="hold">
                                          <p:stCondLst>
                                            <p:cond delay="0"/>
                                          </p:stCondLst>
                                        </p:cTn>
                                        <p:tgtEl>
                                          <p:spTgt spid="70"/>
                                        </p:tgtEl>
                                        <p:attrNameLst>
                                          <p:attrName>style.visibility</p:attrName>
                                        </p:attrNameLst>
                                      </p:cBhvr>
                                      <p:to>
                                        <p:strVal val="visible"/>
                                      </p:to>
                                    </p:set>
                                    <p:animEffect transition="in" filter="wipe(right)">
                                      <p:cBhvr>
                                        <p:cTn id="66" dur="1000"/>
                                        <p:tgtEl>
                                          <p:spTgt spid="70"/>
                                        </p:tgtEl>
                                      </p:cBhvr>
                                    </p:animEffect>
                                  </p:childTnLst>
                                </p:cTn>
                              </p:par>
                              <p:par>
                                <p:cTn id="67" presetID="1" presetClass="emph" presetSubtype="2" fill="hold" nodeType="withEffect">
                                  <p:stCondLst>
                                    <p:cond delay="1000"/>
                                  </p:stCondLst>
                                  <p:childTnLst>
                                    <p:animClr clrSpc="rgb" dir="cw">
                                      <p:cBhvr>
                                        <p:cTn id="68" dur="1000" fill="hold"/>
                                        <p:tgtEl>
                                          <p:spTgt spid="67"/>
                                        </p:tgtEl>
                                        <p:attrNameLst>
                                          <p:attrName>fillcolor</p:attrName>
                                        </p:attrNameLst>
                                      </p:cBhvr>
                                      <p:to>
                                        <a:srgbClr val="C3C7CB"/>
                                      </p:to>
                                    </p:animClr>
                                    <p:set>
                                      <p:cBhvr>
                                        <p:cTn id="69" dur="1000" fill="hold"/>
                                        <p:tgtEl>
                                          <p:spTgt spid="67"/>
                                        </p:tgtEl>
                                        <p:attrNameLst>
                                          <p:attrName>fill.type</p:attrName>
                                        </p:attrNameLst>
                                      </p:cBhvr>
                                      <p:to>
                                        <p:strVal val="solid"/>
                                      </p:to>
                                    </p:set>
                                    <p:set>
                                      <p:cBhvr>
                                        <p:cTn id="70" dur="1000" fill="hold"/>
                                        <p:tgtEl>
                                          <p:spTgt spid="67"/>
                                        </p:tgtEl>
                                        <p:attrNameLst>
                                          <p:attrName>fill.on</p:attrName>
                                        </p:attrNameLst>
                                      </p:cBhvr>
                                      <p:to>
                                        <p:strVal val="true"/>
                                      </p:to>
                                    </p:set>
                                  </p:childTnLst>
                                </p:cTn>
                              </p:par>
                              <p:par>
                                <p:cTn id="71" presetID="10" presetClass="entr" presetSubtype="0" fill="hold" grpId="0" nodeType="withEffect">
                                  <p:stCondLst>
                                    <p:cond delay="100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1000"/>
                                        <p:tgtEl>
                                          <p:spTgt spid="72"/>
                                        </p:tgtEl>
                                      </p:cBhvr>
                                    </p:animEffect>
                                  </p:childTnLst>
                                </p:cTn>
                              </p:par>
                              <p:par>
                                <p:cTn id="74" presetID="1" presetClass="emph" presetSubtype="2" fill="hold" nodeType="withEffect">
                                  <p:stCondLst>
                                    <p:cond delay="1000"/>
                                  </p:stCondLst>
                                  <p:childTnLst>
                                    <p:animClr clrSpc="rgb" dir="cw">
                                      <p:cBhvr>
                                        <p:cTn id="75" dur="1000" fill="hold"/>
                                        <p:tgtEl>
                                          <p:spTgt spid="72"/>
                                        </p:tgtEl>
                                        <p:attrNameLst>
                                          <p:attrName>fillcolor</p:attrName>
                                        </p:attrNameLst>
                                      </p:cBhvr>
                                      <p:to>
                                        <a:srgbClr val="CC0000"/>
                                      </p:to>
                                    </p:animClr>
                                    <p:set>
                                      <p:cBhvr>
                                        <p:cTn id="76" dur="1000" fill="hold"/>
                                        <p:tgtEl>
                                          <p:spTgt spid="72"/>
                                        </p:tgtEl>
                                        <p:attrNameLst>
                                          <p:attrName>fill.type</p:attrName>
                                        </p:attrNameLst>
                                      </p:cBhvr>
                                      <p:to>
                                        <p:strVal val="solid"/>
                                      </p:to>
                                    </p:set>
                                    <p:set>
                                      <p:cBhvr>
                                        <p:cTn id="77" dur="1000" fill="hold"/>
                                        <p:tgtEl>
                                          <p:spTgt spid="72"/>
                                        </p:tgtEl>
                                        <p:attrNameLst>
                                          <p:attrName>fill.on</p:attrName>
                                        </p:attrNameLst>
                                      </p:cBhvr>
                                      <p:to>
                                        <p:strVal val="true"/>
                                      </p:to>
                                    </p:set>
                                  </p:childTnLst>
                                </p:cTn>
                              </p:par>
                            </p:childTnLst>
                          </p:cTn>
                        </p:par>
                        <p:par>
                          <p:cTn id="78" fill="hold">
                            <p:stCondLst>
                              <p:cond delay="8250"/>
                            </p:stCondLst>
                            <p:childTnLst>
                              <p:par>
                                <p:cTn id="79" presetID="22" presetClass="entr" presetSubtype="1"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up)">
                                      <p:cBhvr>
                                        <p:cTn id="81" dur="500"/>
                                        <p:tgtEl>
                                          <p:spTgt spid="7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wipe(left)">
                                      <p:cBhvr>
                                        <p:cTn id="84" dur="500"/>
                                        <p:tgtEl>
                                          <p:spTgt spid="74"/>
                                        </p:tgtEl>
                                      </p:cBhvr>
                                    </p:animEffect>
                                  </p:childTnLst>
                                </p:cTn>
                              </p:par>
                            </p:childTnLst>
                          </p:cTn>
                        </p:par>
                        <p:par>
                          <p:cTn id="85" fill="hold">
                            <p:stCondLst>
                              <p:cond delay="8750"/>
                            </p:stCondLst>
                            <p:childTnLst>
                              <p:par>
                                <p:cTn id="86" presetID="22" presetClass="entr" presetSubtype="2" fill="hold" grpId="0" nodeType="afterEffect">
                                  <p:stCondLst>
                                    <p:cond delay="125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1000"/>
                                        <p:tgtEl>
                                          <p:spTgt spid="75"/>
                                        </p:tgtEl>
                                      </p:cBhvr>
                                    </p:animEffect>
                                  </p:childTnLst>
                                </p:cTn>
                              </p:par>
                              <p:par>
                                <p:cTn id="89" presetID="1" presetClass="emph" presetSubtype="2" fill="hold" nodeType="withEffect">
                                  <p:stCondLst>
                                    <p:cond delay="1250"/>
                                  </p:stCondLst>
                                  <p:childTnLst>
                                    <p:animClr clrSpc="rgb" dir="cw">
                                      <p:cBhvr>
                                        <p:cTn id="90" dur="1000" fill="hold"/>
                                        <p:tgtEl>
                                          <p:spTgt spid="72"/>
                                        </p:tgtEl>
                                        <p:attrNameLst>
                                          <p:attrName>fillcolor</p:attrName>
                                        </p:attrNameLst>
                                      </p:cBhvr>
                                      <p:to>
                                        <a:srgbClr val="C3C7CB"/>
                                      </p:to>
                                    </p:animClr>
                                    <p:set>
                                      <p:cBhvr>
                                        <p:cTn id="91" dur="1000" fill="hold"/>
                                        <p:tgtEl>
                                          <p:spTgt spid="72"/>
                                        </p:tgtEl>
                                        <p:attrNameLst>
                                          <p:attrName>fill.type</p:attrName>
                                        </p:attrNameLst>
                                      </p:cBhvr>
                                      <p:to>
                                        <p:strVal val="solid"/>
                                      </p:to>
                                    </p:set>
                                    <p:set>
                                      <p:cBhvr>
                                        <p:cTn id="92" dur="1000" fill="hold"/>
                                        <p:tgtEl>
                                          <p:spTgt spid="72"/>
                                        </p:tgtEl>
                                        <p:attrNameLst>
                                          <p:attrName>fill.on</p:attrName>
                                        </p:attrNameLst>
                                      </p:cBhvr>
                                      <p:to>
                                        <p:strVal val="true"/>
                                      </p:to>
                                    </p:set>
                                  </p:childTnLst>
                                </p:cTn>
                              </p:par>
                              <p:par>
                                <p:cTn id="93" presetID="10" presetClass="entr" presetSubtype="0" fill="hold" grpId="0" nodeType="withEffect">
                                  <p:stCondLst>
                                    <p:cond delay="125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1000"/>
                                        <p:tgtEl>
                                          <p:spTgt spid="76"/>
                                        </p:tgtEl>
                                      </p:cBhvr>
                                    </p:animEffect>
                                  </p:childTnLst>
                                </p:cTn>
                              </p:par>
                              <p:par>
                                <p:cTn id="96" presetID="1" presetClass="emph" presetSubtype="2" fill="hold" nodeType="withEffect">
                                  <p:stCondLst>
                                    <p:cond delay="1250"/>
                                  </p:stCondLst>
                                  <p:childTnLst>
                                    <p:animClr clrSpc="rgb" dir="cw">
                                      <p:cBhvr>
                                        <p:cTn id="97" dur="1000" fill="hold"/>
                                        <p:tgtEl>
                                          <p:spTgt spid="76"/>
                                        </p:tgtEl>
                                        <p:attrNameLst>
                                          <p:attrName>fillcolor</p:attrName>
                                        </p:attrNameLst>
                                      </p:cBhvr>
                                      <p:to>
                                        <a:srgbClr val="CC0000"/>
                                      </p:to>
                                    </p:animClr>
                                    <p:set>
                                      <p:cBhvr>
                                        <p:cTn id="98" dur="1000" fill="hold"/>
                                        <p:tgtEl>
                                          <p:spTgt spid="76"/>
                                        </p:tgtEl>
                                        <p:attrNameLst>
                                          <p:attrName>fill.type</p:attrName>
                                        </p:attrNameLst>
                                      </p:cBhvr>
                                      <p:to>
                                        <p:strVal val="solid"/>
                                      </p:to>
                                    </p:set>
                                    <p:set>
                                      <p:cBhvr>
                                        <p:cTn id="99" dur="1000" fill="hold"/>
                                        <p:tgtEl>
                                          <p:spTgt spid="76"/>
                                        </p:tgtEl>
                                        <p:attrNameLst>
                                          <p:attrName>fill.on</p:attrName>
                                        </p:attrNameLst>
                                      </p:cBhvr>
                                      <p:to>
                                        <p:strVal val="true"/>
                                      </p:to>
                                    </p:set>
                                  </p:childTnLst>
                                </p:cTn>
                              </p:par>
                            </p:childTnLst>
                          </p:cTn>
                        </p:par>
                        <p:par>
                          <p:cTn id="100" fill="hold">
                            <p:stCondLst>
                              <p:cond delay="11000"/>
                            </p:stCondLst>
                            <p:childTnLst>
                              <p:par>
                                <p:cTn id="101" presetID="22" presetClass="entr" presetSubtype="1" fill="hold"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up)">
                                      <p:cBhvr>
                                        <p:cTn id="103" dur="500"/>
                                        <p:tgtEl>
                                          <p:spTgt spid="7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left)">
                                      <p:cBhvr>
                                        <p:cTn id="106" dur="500"/>
                                        <p:tgtEl>
                                          <p:spTgt spid="78"/>
                                        </p:tgtEl>
                                      </p:cBhvr>
                                    </p:animEffect>
                                  </p:childTnLst>
                                </p:cTn>
                              </p:par>
                              <p:par>
                                <p:cTn id="107" presetID="1" presetClass="emph" presetSubtype="2" fill="hold" nodeType="withEffect">
                                  <p:stCondLst>
                                    <p:cond delay="0"/>
                                  </p:stCondLst>
                                  <p:childTnLst>
                                    <p:animClr clrSpc="rgb" dir="cw">
                                      <p:cBhvr>
                                        <p:cTn id="108" dur="1000" fill="hold"/>
                                        <p:tgtEl>
                                          <p:spTgt spid="76"/>
                                        </p:tgtEl>
                                        <p:attrNameLst>
                                          <p:attrName>fillcolor</p:attrName>
                                        </p:attrNameLst>
                                      </p:cBhvr>
                                      <p:to>
                                        <a:srgbClr val="C3C7CB"/>
                                      </p:to>
                                    </p:animClr>
                                    <p:set>
                                      <p:cBhvr>
                                        <p:cTn id="109" dur="1000" fill="hold"/>
                                        <p:tgtEl>
                                          <p:spTgt spid="76"/>
                                        </p:tgtEl>
                                        <p:attrNameLst>
                                          <p:attrName>fill.type</p:attrName>
                                        </p:attrNameLst>
                                      </p:cBhvr>
                                      <p:to>
                                        <p:strVal val="solid"/>
                                      </p:to>
                                    </p:set>
                                    <p:set>
                                      <p:cBhvr>
                                        <p:cTn id="110" dur="1000" fill="hold"/>
                                        <p:tgtEl>
                                          <p:spTgt spid="76"/>
                                        </p:tgtEl>
                                        <p:attrNameLst>
                                          <p:attrName>fill.on</p:attrName>
                                        </p:attrNameLst>
                                      </p:cBhvr>
                                      <p:to>
                                        <p:strVal val="true"/>
                                      </p:to>
                                    </p:set>
                                  </p:childTnLst>
                                </p:cTn>
                              </p:par>
                            </p:childTnLst>
                          </p:cTn>
                        </p:par>
                        <p:par>
                          <p:cTn id="111" fill="hold">
                            <p:stCondLst>
                              <p:cond delay="12000"/>
                            </p:stCondLst>
                            <p:childTnLst>
                              <p:par>
                                <p:cTn id="112" presetID="10" presetClass="entr" presetSubtype="0" fill="hold" nodeType="afterEffect">
                                  <p:stCondLst>
                                    <p:cond delay="50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P spid="61" grpId="0" animBg="1"/>
      <p:bldP spid="62" grpId="0" animBg="1"/>
      <p:bldP spid="65" grpId="0"/>
      <p:bldP spid="66" grpId="0" animBg="1"/>
      <p:bldP spid="67" grpId="0" animBg="1"/>
      <p:bldP spid="69" grpId="0"/>
      <p:bldP spid="70" grpId="0" animBg="1"/>
      <p:bldP spid="72" grpId="0" animBg="1"/>
      <p:bldP spid="74" grpId="0"/>
      <p:bldP spid="75" grpId="0" animBg="1"/>
      <p:bldP spid="76"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jpg"/>
          <p:cNvPicPr>
            <a:picLocks noChangeAspect="1"/>
          </p:cNvPicPr>
          <p:nvPr/>
        </p:nvPicPr>
        <p:blipFill>
          <a:blip r:embed="rId4" cstate="print"/>
          <a:srcRect t="15429"/>
          <a:stretch>
            <a:fillRect/>
          </a:stretch>
        </p:blipFill>
        <p:spPr>
          <a:xfrm>
            <a:off x="0" y="1412776"/>
            <a:ext cx="9144000" cy="5131209"/>
          </a:xfrm>
          <a:prstGeom prst="rect">
            <a:avLst/>
          </a:prstGeom>
          <a:noFill/>
          <a:ln>
            <a:noFill/>
          </a:ln>
        </p:spPr>
      </p:pic>
      <p:sp>
        <p:nvSpPr>
          <p:cNvPr id="4" name="Rectangle 3"/>
          <p:cNvSpPr/>
          <p:nvPr/>
        </p:nvSpPr>
        <p:spPr>
          <a:xfrm>
            <a:off x="0" y="836712"/>
            <a:ext cx="1188000" cy="7200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296488" y="836712"/>
            <a:ext cx="7848000" cy="7200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1259632" y="116632"/>
            <a:ext cx="5256584" cy="707886"/>
          </a:xfrm>
          <a:prstGeom prst="rect">
            <a:avLst/>
          </a:prstGeom>
          <a:noFill/>
        </p:spPr>
        <p:txBody>
          <a:bodyPr wrap="square" rtlCol="0">
            <a:spAutoFit/>
          </a:bodyPr>
          <a:lstStyle/>
          <a:p>
            <a:r>
              <a:rPr lang="en-US" sz="4000" dirty="0" smtClean="0">
                <a:latin typeface="Garamond" pitchFamily="18" charset="0"/>
              </a:rPr>
              <a:t>Brand Equity Concept</a:t>
            </a:r>
            <a:endParaRPr lang="en-IN" sz="4000" dirty="0">
              <a:latin typeface="Garamond" pitchFamily="18" charset="0"/>
            </a:endParaRPr>
          </a:p>
        </p:txBody>
      </p:sp>
      <p:sp>
        <p:nvSpPr>
          <p:cNvPr id="10" name="Rectangle 9"/>
          <p:cNvSpPr/>
          <p:nvPr/>
        </p:nvSpPr>
        <p:spPr>
          <a:xfrm>
            <a:off x="-36512" y="908720"/>
            <a:ext cx="9144000" cy="558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1"/>
          <p:cNvGrpSpPr/>
          <p:nvPr/>
        </p:nvGrpSpPr>
        <p:grpSpPr>
          <a:xfrm flipV="1">
            <a:off x="-36512" y="6381328"/>
            <a:ext cx="9180000" cy="648072"/>
            <a:chOff x="0" y="-298281"/>
            <a:chExt cx="9144000" cy="1062985"/>
          </a:xfrm>
          <a:scene3d>
            <a:camera prst="orthographicFront">
              <a:rot lat="0" lon="0" rev="0"/>
            </a:camera>
            <a:lightRig rig="brightRoom" dir="t">
              <a:rot lat="0" lon="0" rev="600000"/>
            </a:lightRig>
          </a:scene3d>
        </p:grpSpPr>
        <p:sp>
          <p:nvSpPr>
            <p:cNvPr id="13" name="Rectangle 12"/>
            <p:cNvSpPr/>
            <p:nvPr/>
          </p:nvSpPr>
          <p:spPr>
            <a:xfrm>
              <a:off x="0" y="-298281"/>
              <a:ext cx="9144000" cy="918969"/>
            </a:xfrm>
            <a:prstGeom prst="rect">
              <a:avLst/>
            </a:prstGeom>
            <a:solidFill>
              <a:schemeClr val="tx1">
                <a:lumMod val="65000"/>
                <a:lumOff val="35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effectLst>
                  <a:outerShdw blurRad="38100" dist="38100" dir="2700000" algn="tl">
                    <a:srgbClr val="000000">
                      <a:alpha val="43137"/>
                    </a:srgbClr>
                  </a:outerShdw>
                </a:effectLst>
              </a:endParaRPr>
            </a:p>
          </p:txBody>
        </p:sp>
        <p:sp>
          <p:nvSpPr>
            <p:cNvPr id="14" name="Rectangle 13"/>
            <p:cNvSpPr/>
            <p:nvPr/>
          </p:nvSpPr>
          <p:spPr>
            <a:xfrm>
              <a:off x="0" y="620688"/>
              <a:ext cx="9144000" cy="144016"/>
            </a:xfrm>
            <a:prstGeom prst="rect">
              <a:avLst/>
            </a:prstGeom>
            <a:solidFill>
              <a:schemeClr val="tx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1" name="Group 3"/>
          <p:cNvGrpSpPr>
            <a:grpSpLocks/>
          </p:cNvGrpSpPr>
          <p:nvPr/>
        </p:nvGrpSpPr>
        <p:grpSpPr bwMode="auto">
          <a:xfrm>
            <a:off x="3684588" y="2204864"/>
            <a:ext cx="1585912" cy="1543050"/>
            <a:chOff x="3710532" y="177543"/>
            <a:chExt cx="1585286" cy="1543488"/>
          </a:xfrm>
        </p:grpSpPr>
        <p:grpSp>
          <p:nvGrpSpPr>
            <p:cNvPr id="12" name="Gruppe 244"/>
            <p:cNvGrpSpPr>
              <a:grpSpLocks/>
            </p:cNvGrpSpPr>
            <p:nvPr/>
          </p:nvGrpSpPr>
          <p:grpSpPr bwMode="auto">
            <a:xfrm>
              <a:off x="3710532" y="177543"/>
              <a:ext cx="1547745" cy="1543488"/>
              <a:chOff x="2329190" y="3175056"/>
              <a:chExt cx="2131782" cy="2124956"/>
            </a:xfrm>
          </p:grpSpPr>
          <p:grpSp>
            <p:nvGrpSpPr>
              <p:cNvPr id="16" name="Gruppe 242"/>
              <p:cNvGrpSpPr>
                <a:grpSpLocks/>
              </p:cNvGrpSpPr>
              <p:nvPr/>
            </p:nvGrpSpPr>
            <p:grpSpPr bwMode="auto">
              <a:xfrm>
                <a:off x="2346750" y="3175056"/>
                <a:ext cx="2114222" cy="2114322"/>
                <a:chOff x="2346750" y="3175056"/>
                <a:chExt cx="2114222" cy="2114322"/>
              </a:xfrm>
            </p:grpSpPr>
            <p:sp>
              <p:nvSpPr>
                <p:cNvPr id="18" name="Ellipse 49"/>
                <p:cNvSpPr/>
                <p:nvPr/>
              </p:nvSpPr>
              <p:spPr bwMode="auto">
                <a:xfrm rot="1356468">
                  <a:off x="2346750" y="3175056"/>
                  <a:ext cx="2114222" cy="2114322"/>
                </a:xfrm>
                <a:prstGeom prst="ellipse">
                  <a:avLst/>
                </a:prstGeom>
                <a:gradFill flip="none" rotWithShape="1">
                  <a:gsLst>
                    <a:gs pos="55000">
                      <a:srgbClr val="9BBB59">
                        <a:shade val="51000"/>
                        <a:satMod val="130000"/>
                      </a:srgbClr>
                    </a:gs>
                    <a:gs pos="83000">
                      <a:srgbClr val="C0FF4D"/>
                    </a:gs>
                    <a:gs pos="100000">
                      <a:srgbClr val="9BBB59">
                        <a:shade val="94000"/>
                        <a:satMod val="135000"/>
                      </a:srgbClr>
                    </a:gs>
                  </a:gsLst>
                  <a:path path="circle">
                    <a:fillToRect l="100000" t="100000"/>
                  </a:path>
                  <a:tileRect r="-100000" b="-100000"/>
                </a:gra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9" name="Ellipse 50"/>
                <p:cNvSpPr/>
                <p:nvPr/>
              </p:nvSpPr>
              <p:spPr bwMode="auto">
                <a:xfrm>
                  <a:off x="2643927" y="3210035"/>
                  <a:ext cx="1499373" cy="114555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7"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15" name="TextBox 14"/>
            <p:cNvSpPr txBox="1"/>
            <p:nvPr/>
          </p:nvSpPr>
          <p:spPr>
            <a:xfrm>
              <a:off x="3731161" y="736502"/>
              <a:ext cx="1564657" cy="368405"/>
            </a:xfrm>
            <a:prstGeom prst="rect">
              <a:avLst/>
            </a:prstGeom>
            <a:noFill/>
          </p:spPr>
          <p:txBody>
            <a:bodyPr>
              <a:spAutoFit/>
            </a:bodyPr>
            <a:lstStyle/>
            <a:p>
              <a:pPr algn="ctr">
                <a:defRPr/>
              </a:pPr>
              <a:r>
                <a:rPr lang="en-US" dirty="0" smtClean="0">
                  <a:ea typeface="ＭＳ Ｐゴシック" pitchFamily="-108" charset="-128"/>
                  <a:cs typeface="ＭＳ Ｐゴシック" pitchFamily="-108" charset="-128"/>
                </a:rPr>
                <a:t>Brand Equity</a:t>
              </a:r>
              <a:endParaRPr lang="en-US" dirty="0">
                <a:latin typeface="+mn-lt"/>
                <a:ea typeface="ＭＳ Ｐゴシック" pitchFamily="-108" charset="-128"/>
                <a:cs typeface="ＭＳ Ｐゴシック" pitchFamily="-108" charset="-128"/>
              </a:endParaRPr>
            </a:p>
          </p:txBody>
        </p:sp>
      </p:grpSp>
      <p:grpSp>
        <p:nvGrpSpPr>
          <p:cNvPr id="20" name="Group 25"/>
          <p:cNvGrpSpPr>
            <a:grpSpLocks/>
          </p:cNvGrpSpPr>
          <p:nvPr/>
        </p:nvGrpSpPr>
        <p:grpSpPr bwMode="auto">
          <a:xfrm>
            <a:off x="2843213" y="3556000"/>
            <a:ext cx="1625600" cy="1771650"/>
            <a:chOff x="2842554" y="3429000"/>
            <a:chExt cx="1625619" cy="1771801"/>
          </a:xfrm>
        </p:grpSpPr>
        <p:sp>
          <p:nvSpPr>
            <p:cNvPr id="21" name="Ellipse 45"/>
            <p:cNvSpPr/>
            <p:nvPr/>
          </p:nvSpPr>
          <p:spPr bwMode="auto">
            <a:xfrm>
              <a:off x="2842554" y="4727680"/>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nvGrpSpPr>
            <p:cNvPr id="22" name="Gruppe 244"/>
            <p:cNvGrpSpPr>
              <a:grpSpLocks/>
            </p:cNvGrpSpPr>
            <p:nvPr/>
          </p:nvGrpSpPr>
          <p:grpSpPr bwMode="auto">
            <a:xfrm>
              <a:off x="2872400" y="3429000"/>
              <a:ext cx="1547745" cy="1543488"/>
              <a:chOff x="2329190" y="3175056"/>
              <a:chExt cx="2131782" cy="2124956"/>
            </a:xfrm>
          </p:grpSpPr>
          <p:grpSp>
            <p:nvGrpSpPr>
              <p:cNvPr id="24" name="Gruppe 242"/>
              <p:cNvGrpSpPr>
                <a:grpSpLocks/>
              </p:cNvGrpSpPr>
              <p:nvPr/>
            </p:nvGrpSpPr>
            <p:grpSpPr bwMode="auto">
              <a:xfrm>
                <a:off x="2346750" y="3175056"/>
                <a:ext cx="2114222" cy="2114322"/>
                <a:chOff x="2346750" y="3175056"/>
                <a:chExt cx="2114222" cy="2114322"/>
              </a:xfrm>
            </p:grpSpPr>
            <p:sp>
              <p:nvSpPr>
                <p:cNvPr id="26" name="Ellipse 49"/>
                <p:cNvSpPr/>
                <p:nvPr/>
              </p:nvSpPr>
              <p:spPr bwMode="auto">
                <a:xfrm rot="1356468">
                  <a:off x="2346750" y="3175056"/>
                  <a:ext cx="2114222" cy="2114322"/>
                </a:xfrm>
                <a:prstGeom prst="ellipse">
                  <a:avLst/>
                </a:prstGeom>
                <a:gradFill flip="none" rotWithShape="1">
                  <a:gsLst>
                    <a:gs pos="55000">
                      <a:srgbClr val="1975AB"/>
                    </a:gs>
                    <a:gs pos="83000">
                      <a:srgbClr val="74F4FF"/>
                    </a:gs>
                    <a:gs pos="100000">
                      <a:srgbClr val="208ECD"/>
                    </a:gs>
                  </a:gsLst>
                  <a:path path="circle">
                    <a:fillToRect l="100000" t="100000"/>
                  </a:path>
                  <a:tileRect r="-100000" b="-100000"/>
                </a:gradFill>
                <a:ln w="12700">
                  <a:solidFill>
                    <a:srgbClr val="104B6D"/>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27" name="Ellipse 50"/>
                <p:cNvSpPr/>
                <p:nvPr/>
              </p:nvSpPr>
              <p:spPr bwMode="auto">
                <a:xfrm>
                  <a:off x="2644490" y="3210028"/>
                  <a:ext cx="1499983" cy="1145325"/>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25"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23" name="TextBox 22"/>
            <p:cNvSpPr txBox="1"/>
            <p:nvPr/>
          </p:nvSpPr>
          <p:spPr>
            <a:xfrm>
              <a:off x="2906055" y="3810032"/>
              <a:ext cx="1511318" cy="646168"/>
            </a:xfrm>
            <a:prstGeom prst="rect">
              <a:avLst/>
            </a:prstGeom>
            <a:noFill/>
          </p:spPr>
          <p:txBody>
            <a:bodyPr>
              <a:spAutoFit/>
            </a:bodyPr>
            <a:lstStyle/>
            <a:p>
              <a:pPr algn="ctr">
                <a:defRPr/>
              </a:pPr>
              <a:r>
                <a:rPr lang="en-US" dirty="0" smtClean="0">
                  <a:ea typeface="ＭＳ Ｐゴシック" pitchFamily="-108" charset="-128"/>
                  <a:cs typeface="ＭＳ Ｐゴシック" pitchFamily="-108" charset="-128"/>
                </a:rPr>
                <a:t>Customer-based</a:t>
              </a:r>
              <a:endParaRPr lang="en-US" dirty="0">
                <a:latin typeface="+mn-lt"/>
                <a:ea typeface="ＭＳ Ｐゴシック" pitchFamily="-108" charset="-128"/>
                <a:cs typeface="ＭＳ Ｐゴシック" pitchFamily="-108" charset="-128"/>
              </a:endParaRPr>
            </a:p>
          </p:txBody>
        </p:sp>
      </p:grpSp>
      <p:grpSp>
        <p:nvGrpSpPr>
          <p:cNvPr id="28" name="Group 27"/>
          <p:cNvGrpSpPr>
            <a:grpSpLocks/>
          </p:cNvGrpSpPr>
          <p:nvPr/>
        </p:nvGrpSpPr>
        <p:grpSpPr bwMode="auto">
          <a:xfrm>
            <a:off x="4427984" y="3562895"/>
            <a:ext cx="1625600" cy="1738313"/>
            <a:chOff x="4529454" y="3429000"/>
            <a:chExt cx="1625619" cy="1738440"/>
          </a:xfrm>
        </p:grpSpPr>
        <p:grpSp>
          <p:nvGrpSpPr>
            <p:cNvPr id="29" name="Gruppe 244"/>
            <p:cNvGrpSpPr>
              <a:grpSpLocks/>
            </p:cNvGrpSpPr>
            <p:nvPr/>
          </p:nvGrpSpPr>
          <p:grpSpPr bwMode="auto">
            <a:xfrm>
              <a:off x="4572000" y="3429000"/>
              <a:ext cx="1547745" cy="1543488"/>
              <a:chOff x="2329190" y="3175056"/>
              <a:chExt cx="2131782" cy="2124956"/>
            </a:xfrm>
          </p:grpSpPr>
          <p:grpSp>
            <p:nvGrpSpPr>
              <p:cNvPr id="32" name="Gruppe 242"/>
              <p:cNvGrpSpPr>
                <a:grpSpLocks/>
              </p:cNvGrpSpPr>
              <p:nvPr/>
            </p:nvGrpSpPr>
            <p:grpSpPr bwMode="auto">
              <a:xfrm>
                <a:off x="2346750" y="3175056"/>
                <a:ext cx="2114222" cy="2114322"/>
                <a:chOff x="2346750" y="3175056"/>
                <a:chExt cx="2114222" cy="2114322"/>
              </a:xfrm>
            </p:grpSpPr>
            <p:sp>
              <p:nvSpPr>
                <p:cNvPr id="34"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35"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33"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30" name="TextBox 29"/>
            <p:cNvSpPr txBox="1"/>
            <p:nvPr/>
          </p:nvSpPr>
          <p:spPr>
            <a:xfrm>
              <a:off x="4618925" y="3810028"/>
              <a:ext cx="1422715" cy="646378"/>
            </a:xfrm>
            <a:prstGeom prst="rect">
              <a:avLst/>
            </a:prstGeom>
            <a:noFill/>
          </p:spPr>
          <p:txBody>
            <a:bodyPr wrap="square">
              <a:spAutoFit/>
            </a:bodyPr>
            <a:lstStyle/>
            <a:p>
              <a:pPr algn="ctr">
                <a:defRPr/>
              </a:pPr>
              <a:r>
                <a:rPr lang="en-US" dirty="0" smtClean="0">
                  <a:latin typeface="+mn-lt"/>
                  <a:ea typeface="ＭＳ Ｐゴシック" pitchFamily="-108" charset="-128"/>
                  <a:cs typeface="ＭＳ Ｐゴシック" pitchFamily="-108" charset="-128"/>
                </a:rPr>
                <a:t>Market - based</a:t>
              </a:r>
              <a:endParaRPr lang="en-US" dirty="0">
                <a:latin typeface="+mn-lt"/>
                <a:ea typeface="ＭＳ Ｐゴシック" pitchFamily="-108" charset="-128"/>
                <a:cs typeface="ＭＳ Ｐゴシック" pitchFamily="-108" charset="-128"/>
              </a:endParaRPr>
            </a:p>
          </p:txBody>
        </p:sp>
        <p:sp>
          <p:nvSpPr>
            <p:cNvPr id="31"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36" name="Line 33"/>
          <p:cNvSpPr>
            <a:spLocks noChangeShapeType="1"/>
          </p:cNvSpPr>
          <p:nvPr/>
        </p:nvSpPr>
        <p:spPr bwMode="auto">
          <a:xfrm flipV="1">
            <a:off x="4499992" y="1700808"/>
            <a:ext cx="432048" cy="432122"/>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7" name="Rektangel 64"/>
          <p:cNvSpPr/>
          <p:nvPr/>
        </p:nvSpPr>
        <p:spPr bwMode="auto">
          <a:xfrm>
            <a:off x="5004048" y="1052736"/>
            <a:ext cx="3888432" cy="1169551"/>
          </a:xfrm>
          <a:prstGeom prst="rect">
            <a:avLst/>
          </a:prstGeom>
        </p:spPr>
        <p:txBody>
          <a:bodyPr wrap="square">
            <a:spAutoFit/>
          </a:bodyPr>
          <a:lstStyle/>
          <a:p>
            <a:pPr defTabSz="801688" fontAlgn="auto">
              <a:spcBef>
                <a:spcPct val="20000"/>
              </a:spcBef>
              <a:spcAft>
                <a:spcPts val="0"/>
              </a:spcAft>
              <a:defRPr/>
            </a:pPr>
            <a:r>
              <a:rPr lang="en-IN" sz="1400" kern="0" noProof="1" smtClean="0">
                <a:solidFill>
                  <a:srgbClr val="080808"/>
                </a:solidFill>
                <a:latin typeface="Calibri" pitchFamily="34" charset="0"/>
                <a:ea typeface="ＭＳ Ｐゴシック" pitchFamily="-108" charset="-128"/>
                <a:cs typeface="Arial" pitchFamily="34" charset="0"/>
              </a:rPr>
              <a:t>Brand Equity is the value, both tangible and intangible, that a brand adds to a product/service; the added value a brand name identity brings to a product or service beyond the functional benefits provided.</a:t>
            </a:r>
            <a:endParaRPr lang="en-US" sz="1400" kern="0" noProof="1" smtClean="0">
              <a:solidFill>
                <a:srgbClr val="080808"/>
              </a:solidFill>
              <a:latin typeface="Calibri" pitchFamily="34" charset="0"/>
              <a:ea typeface="ＭＳ Ｐゴシック" pitchFamily="-108" charset="-128"/>
              <a:cs typeface="Arial" pitchFamily="34" charset="0"/>
            </a:endParaRPr>
          </a:p>
        </p:txBody>
      </p:sp>
      <p:sp>
        <p:nvSpPr>
          <p:cNvPr id="38" name="Line 33"/>
          <p:cNvSpPr>
            <a:spLocks noChangeShapeType="1"/>
          </p:cNvSpPr>
          <p:nvPr/>
        </p:nvSpPr>
        <p:spPr bwMode="auto">
          <a:xfrm flipV="1">
            <a:off x="2483768" y="4897438"/>
            <a:ext cx="654720" cy="475778"/>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9" name="Rektangel 64"/>
          <p:cNvSpPr/>
          <p:nvPr/>
        </p:nvSpPr>
        <p:spPr bwMode="auto">
          <a:xfrm>
            <a:off x="1115616" y="5445224"/>
            <a:ext cx="2736304" cy="954107"/>
          </a:xfrm>
          <a:prstGeom prst="rect">
            <a:avLst/>
          </a:prstGeom>
        </p:spPr>
        <p:txBody>
          <a:bodyPr wrap="square">
            <a:spAutoFit/>
          </a:bodyPr>
          <a:lstStyle/>
          <a:p>
            <a:pPr defTabSz="801688" fontAlgn="auto">
              <a:spcBef>
                <a:spcPct val="20000"/>
              </a:spcBef>
              <a:spcAft>
                <a:spcPts val="0"/>
              </a:spcAft>
              <a:defRPr/>
            </a:pPr>
            <a:r>
              <a:rPr lang="en-IN" sz="1400" kern="0" noProof="1" smtClean="0">
                <a:solidFill>
                  <a:srgbClr val="080808"/>
                </a:solidFill>
                <a:latin typeface="Calibri" pitchFamily="34" charset="0"/>
                <a:ea typeface="ＭＳ Ｐゴシック" pitchFamily="-108" charset="-128"/>
                <a:cs typeface="Arial" pitchFamily="34" charset="0"/>
              </a:rPr>
              <a:t> The customer </a:t>
            </a:r>
            <a:r>
              <a:rPr lang="da-DK" sz="1400" kern="0" noProof="1" smtClean="0">
                <a:solidFill>
                  <a:srgbClr val="080808"/>
                </a:solidFill>
                <a:latin typeface="Calibri" pitchFamily="34" charset="0"/>
                <a:ea typeface="ＭＳ Ｐゴシック" pitchFamily="-108" charset="-128"/>
                <a:cs typeface="Arial" pitchFamily="34" charset="0"/>
              </a:rPr>
              <a:t>– </a:t>
            </a:r>
            <a:r>
              <a:rPr lang="en-IN" sz="1400" kern="0" noProof="1" smtClean="0">
                <a:solidFill>
                  <a:srgbClr val="080808"/>
                </a:solidFill>
                <a:latin typeface="Calibri" pitchFamily="34" charset="0"/>
                <a:ea typeface="ＭＳ Ｐゴシック" pitchFamily="-108" charset="-128"/>
                <a:cs typeface="Arial" pitchFamily="34" charset="0"/>
              </a:rPr>
              <a:t>based brand equity focuses exclusively on the relationship customers have with the brand</a:t>
            </a:r>
            <a:endParaRPr lang="da-DK" sz="1200" kern="0" noProof="1">
              <a:solidFill>
                <a:srgbClr val="080808"/>
              </a:solidFill>
              <a:latin typeface="Calibri" pitchFamily="34" charset="0"/>
              <a:ea typeface="ＭＳ Ｐゴシック" pitchFamily="-108" charset="-128"/>
              <a:cs typeface="Arial" pitchFamily="34" charset="0"/>
            </a:endParaRPr>
          </a:p>
        </p:txBody>
      </p:sp>
      <p:sp>
        <p:nvSpPr>
          <p:cNvPr id="40" name="Line 33"/>
          <p:cNvSpPr>
            <a:spLocks noChangeShapeType="1"/>
          </p:cNvSpPr>
          <p:nvPr/>
        </p:nvSpPr>
        <p:spPr bwMode="auto">
          <a:xfrm flipH="1" flipV="1">
            <a:off x="5868988" y="4897438"/>
            <a:ext cx="575220" cy="475778"/>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41" name="Rektangel 64"/>
          <p:cNvSpPr/>
          <p:nvPr/>
        </p:nvSpPr>
        <p:spPr bwMode="auto">
          <a:xfrm>
            <a:off x="6444208" y="5373216"/>
            <a:ext cx="2232248" cy="954107"/>
          </a:xfrm>
          <a:prstGeom prst="rect">
            <a:avLst/>
          </a:prstGeom>
        </p:spPr>
        <p:txBody>
          <a:bodyPr wrap="square">
            <a:spAutoFit/>
          </a:bodyPr>
          <a:lstStyle/>
          <a:p>
            <a:pPr defTabSz="801688" fontAlgn="auto">
              <a:spcBef>
                <a:spcPct val="20000"/>
              </a:spcBef>
              <a:spcAft>
                <a:spcPts val="0"/>
              </a:spcAft>
              <a:defRPr/>
            </a:pPr>
            <a:r>
              <a:rPr lang="da-DK" sz="1400" kern="0" noProof="1" smtClean="0">
                <a:solidFill>
                  <a:srgbClr val="080808"/>
                </a:solidFill>
                <a:latin typeface="Calibri" pitchFamily="34" charset="0"/>
                <a:ea typeface="ＭＳ Ｐゴシック" pitchFamily="-108" charset="-128"/>
                <a:cs typeface="Arial" pitchFamily="34" charset="0"/>
              </a:rPr>
              <a:t>The market – based brand equity </a:t>
            </a:r>
            <a:r>
              <a:rPr lang="en-IN" sz="1400" kern="0" noProof="1" smtClean="0">
                <a:solidFill>
                  <a:srgbClr val="080808"/>
                </a:solidFill>
                <a:latin typeface="Calibri" pitchFamily="34" charset="0"/>
                <a:ea typeface="ＭＳ Ｐゴシック" pitchFamily="-108" charset="-128"/>
                <a:cs typeface="Arial" pitchFamily="34" charset="0"/>
              </a:rPr>
              <a:t>aims at producing measures in dollars, euros or yen. </a:t>
            </a:r>
            <a:endParaRPr lang="da-DK" sz="1200" kern="0" noProof="1">
              <a:solidFill>
                <a:srgbClr val="080808"/>
              </a:solidFill>
              <a:latin typeface="Calibri" pitchFamily="34" charset="0"/>
              <a:ea typeface="ＭＳ Ｐゴシック" pitchFamily="-108" charset="-128"/>
              <a:cs typeface="Arial" pitchFamily="34" charset="0"/>
            </a:endParaRPr>
          </a:p>
        </p:txBody>
      </p:sp>
      <p:sp>
        <p:nvSpPr>
          <p:cNvPr id="42" name="TextBox 41"/>
          <p:cNvSpPr txBox="1"/>
          <p:nvPr/>
        </p:nvSpPr>
        <p:spPr>
          <a:xfrm>
            <a:off x="5580112" y="2564904"/>
            <a:ext cx="3384376" cy="738664"/>
          </a:xfrm>
          <a:prstGeom prst="rect">
            <a:avLst/>
          </a:prstGeom>
          <a:noFill/>
        </p:spPr>
        <p:txBody>
          <a:bodyPr wrap="square" rtlCol="0">
            <a:spAutoFit/>
          </a:bodyPr>
          <a:lstStyle/>
          <a:p>
            <a:r>
              <a:rPr lang="en-IN" sz="1400" kern="0" noProof="1" smtClean="0">
                <a:solidFill>
                  <a:srgbClr val="080808"/>
                </a:solidFill>
                <a:latin typeface="Calibri" pitchFamily="34" charset="0"/>
                <a:ea typeface="ＭＳ Ｐゴシック" pitchFamily="-108" charset="-128"/>
                <a:cs typeface="Arial" pitchFamily="34" charset="0"/>
              </a:rPr>
              <a:t>The concept of brand equity is measured in two terms:</a:t>
            </a:r>
            <a:endParaRPr lang="da-DK" sz="1400" kern="0" noProof="1" smtClean="0">
              <a:solidFill>
                <a:srgbClr val="080808"/>
              </a:solidFill>
              <a:latin typeface="Calibri" pitchFamily="34" charset="0"/>
              <a:ea typeface="ＭＳ Ｐゴシック" pitchFamily="-108" charset="-128"/>
              <a:cs typeface="Arial" pitchFamily="34" charset="0"/>
            </a:endParaRPr>
          </a:p>
          <a:p>
            <a:endParaRPr lang="en-IN" sz="1400" dirty="0"/>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0004" y="0"/>
            <a:ext cx="1307684" cy="1325120"/>
          </a:xfrm>
          <a:prstGeom prst="rect">
            <a:avLst/>
          </a:prstGeom>
        </p:spPr>
      </p:pic>
      <p:pic>
        <p:nvPicPr>
          <p:cNvPr id="44" name="Picture 43">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45" name="Picture 44">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25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250"/>
                                        <p:tgtEl>
                                          <p:spTgt spid="37"/>
                                        </p:tgtEl>
                                      </p:cBhvr>
                                    </p:animEffect>
                                  </p:childTnLst>
                                </p:cTn>
                              </p:par>
                            </p:childTnLst>
                          </p:cTn>
                        </p:par>
                        <p:par>
                          <p:cTn id="15" fill="hold">
                            <p:stCondLst>
                              <p:cond delay="2500"/>
                            </p:stCondLst>
                            <p:childTnLst>
                              <p:par>
                                <p:cTn id="16" presetID="10" presetClass="entr" presetSubtype="0" fill="hold" grpId="0" nodeType="afterEffect">
                                  <p:stCondLst>
                                    <p:cond delay="225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250"/>
                                        <p:tgtEl>
                                          <p:spTgt spid="42"/>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250"/>
                                        <p:tgtEl>
                                          <p:spTgt spid="20"/>
                                        </p:tgtEl>
                                      </p:cBhvr>
                                    </p:animEffect>
                                  </p:childTnLst>
                                </p:cTn>
                              </p:par>
                            </p:childTnLst>
                          </p:cTn>
                        </p:par>
                        <p:par>
                          <p:cTn id="23" fill="hold">
                            <p:stCondLst>
                              <p:cond delay="725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25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250"/>
                                        <p:tgtEl>
                                          <p:spTgt spid="39"/>
                                        </p:tgtEl>
                                      </p:cBhvr>
                                    </p:animEffect>
                                  </p:childTnLst>
                                </p:cTn>
                              </p:par>
                            </p:childTnLst>
                          </p:cTn>
                        </p:par>
                        <p:par>
                          <p:cTn id="30" fill="hold">
                            <p:stCondLst>
                              <p:cond delay="8500"/>
                            </p:stCondLst>
                            <p:childTnLst>
                              <p:par>
                                <p:cTn id="31" presetID="10" presetClass="entr" presetSubtype="0" fill="hold" nodeType="afterEffect">
                                  <p:stCondLst>
                                    <p:cond delay="125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250"/>
                                        <p:tgtEl>
                                          <p:spTgt spid="28"/>
                                        </p:tgtEl>
                                      </p:cBhvr>
                                    </p:animEffect>
                                  </p:childTnLst>
                                </p:cTn>
                              </p:par>
                            </p:childTnLst>
                          </p:cTn>
                        </p:par>
                        <p:par>
                          <p:cTn id="34" fill="hold">
                            <p:stCondLst>
                              <p:cond delay="110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25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250"/>
                                        <p:tgtEl>
                                          <p:spTgt spid="41"/>
                                        </p:tgtEl>
                                      </p:cBhvr>
                                    </p:animEffect>
                                  </p:childTnLst>
                                </p:cTn>
                              </p:par>
                            </p:childTnLst>
                          </p:cTn>
                        </p:par>
                        <p:par>
                          <p:cTn id="41" fill="hold">
                            <p:stCondLst>
                              <p:cond delay="12250"/>
                            </p:stCondLst>
                            <p:childTnLst>
                              <p:par>
                                <p:cTn id="42" presetID="10" presetClass="entr" presetSubtype="0" fill="hold" nodeType="afterEffect">
                                  <p:stCondLst>
                                    <p:cond delay="50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animBg="1"/>
      <p:bldP spid="39" grpId="0"/>
      <p:bldP spid="40" grpId="0" animBg="1"/>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f8ab6814540c798dfb132758dfa505763d7c3d"/>
  <p:tag name="THINKCELLUNDODONOTDELETE" val="0"/>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ULTRA_SCORM_COURSE_ID" val="28758CD6-CEDE-4465-A9A2-32DF9E4A6EFB"/>
  <p:tag name="ISPRING_SCORM_RATE_SLIDES" val="1"/>
  <p:tag name="ISPRING_SCORM_RATE_QUIZZES" val="0"/>
  <p:tag name="ISPRING_SCORM_PASSING_SCORE" val="100.0000000000"/>
  <p:tag name="ISPRINGONLINEFOLDERID" val="0"/>
  <p:tag name="ISPRINGONLINEFOLDERPATH" val="Content List"/>
  <p:tag name="ISPRING_SCORM_ENDPOINT" val="&lt;endpoint&gt;&lt;enable&gt;0&lt;/enable&gt;&lt;lrs&gt;http://&lt;/lrs&gt;&lt;auth&gt;0&lt;/auth&gt;&lt;login&gt;&lt;/login&gt;&lt;password&gt;&lt;/password&gt;&lt;key&gt;&lt;/key&gt;&lt;name&gt;&lt;/name&gt;&lt;email&gt;&lt;/email&gt;&lt;/endpoint&gt;&#10;"/>
  <p:tag name="ISPRING_RESOURCE_PATHS_HASH_PRESENTER" val="41b0491634a798b16161d236f6fce458099d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Brand Equity Concept"/>
  <p:tag name="ISPRING_SLIDE_INDENT_LEVEL" val="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Strategic Brand Management Process"/>
  <p:tag name="GENSWF_ADVANCE_TIME" val="0.00"/>
  <p:tag name="ISPRING_CUSTOM_TIMING_USED" val="0"/>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Customer Based Brand Equity"/>
  <p:tag name="GENSWF_ADVANCE_TIME" val="0.00"/>
  <p:tag name="ISPRING_CUSTOM_TIMING_USED" val="0"/>
  <p:tag name="ISPRING_SLIDE_INDENT_LEVEL" val="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Options and Tactics for Brand Elements"/>
  <p:tag name="ISPRING_SLIDE_INDENT_LEVEL" val="0"/>
</p:tagLst>
</file>

<file path=ppt/tags/tag14.xml><?xml version="1.0" encoding="utf-8"?>
<p:tagLst xmlns:a="http://schemas.openxmlformats.org/drawingml/2006/main" xmlns:r="http://schemas.openxmlformats.org/officeDocument/2006/relationships" xmlns:p="http://schemas.openxmlformats.org/presentationml/2006/main">
  <p:tag name="GENSWF_SLIDE_TITLE" val="Brand Management Guidelines"/>
  <p:tag name="GENSWF_ADVANCE_TIME" val="0.00"/>
  <p:tag name="ISPRING_CUSTOM_TIMING_USED" val="0"/>
  <p:tag name="ISPRING_SLIDE_INDENT_LEVEL" val="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SLIDE_TITLE" val="Brand Management"/>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 1/2"/>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Introduction - 2/2"/>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What is a Brand? - 2/2"/>
  <p:tag name="GENSWF_ADVANCE_TIME" val="0.00"/>
  <p:tag name="ISPRING_CUSTOM_TIMING_USED" val="0"/>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Gillette as a Strong Brand"/>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What is Brand Management?"/>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2806</TotalTime>
  <Words>1525</Words>
  <Application>Microsoft Office PowerPoint</Application>
  <PresentationFormat>On-screen Show (4:3)</PresentationFormat>
  <Paragraphs>190</Paragraphs>
  <Slides>14</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Office Theme</vt:lpstr>
      <vt:lpstr>3_Office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Brand-Management-Demo1</dc:title>
  <dc:creator>Home</dc:creator>
  <cp:lastModifiedBy>User</cp:lastModifiedBy>
  <cp:revision>230</cp:revision>
  <dcterms:created xsi:type="dcterms:W3CDTF">2012-03-29T03:57:07Z</dcterms:created>
  <dcterms:modified xsi:type="dcterms:W3CDTF">2014-01-30T11:19:01Z</dcterms:modified>
</cp:coreProperties>
</file>